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6" r:id="rId1"/>
  </p:sldMasterIdLst>
  <p:sldIdLst>
    <p:sldId id="256" r:id="rId2"/>
    <p:sldId id="274" r:id="rId3"/>
    <p:sldId id="272" r:id="rId4"/>
    <p:sldId id="257" r:id="rId5"/>
    <p:sldId id="258" r:id="rId6"/>
    <p:sldId id="260" r:id="rId7"/>
    <p:sldId id="263" r:id="rId8"/>
    <p:sldId id="264" r:id="rId9"/>
    <p:sldId id="276" r:id="rId10"/>
    <p:sldId id="285" r:id="rId11"/>
    <p:sldId id="286" r:id="rId12"/>
    <p:sldId id="287" r:id="rId13"/>
    <p:sldId id="283" r:id="rId14"/>
    <p:sldId id="278" r:id="rId15"/>
    <p:sldId id="284" r:id="rId16"/>
    <p:sldId id="288" r:id="rId17"/>
    <p:sldId id="290" r:id="rId18"/>
    <p:sldId id="279" r:id="rId19"/>
    <p:sldId id="281" r:id="rId20"/>
    <p:sldId id="289" r:id="rId21"/>
    <p:sldId id="273"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FF6600"/>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16510" autoAdjust="0"/>
    <p:restoredTop sz="94660"/>
  </p:normalViewPr>
  <p:slideViewPr>
    <p:cSldViewPr>
      <p:cViewPr varScale="1">
        <p:scale>
          <a:sx n="82" d="100"/>
          <a:sy n="82" d="100"/>
        </p:scale>
        <p:origin x="-1330" y="-91"/>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gif>
</file>

<file path=ppt/media/image2.png>
</file>

<file path=ppt/media/image3.gif>
</file>

<file path=ppt/media/image4.jpeg>
</file>

<file path=ppt/media/image5.jpe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4" name="Title 13"/>
          <p:cNvSpPr>
            <a:spLocks noGrp="1"/>
          </p:cNvSpPr>
          <p:nvPr>
            <p:ph type="ctrTitle"/>
          </p:nvPr>
        </p:nvSpPr>
        <p:spPr>
          <a:xfrm>
            <a:off x="1432560" y="359898"/>
            <a:ext cx="7406640" cy="1472184"/>
          </a:xfrm>
        </p:spPr>
        <p:txBody>
          <a:bodyPr anchor="b"/>
          <a:lstStyle>
            <a:lvl1pPr algn="l">
              <a:defRPr/>
            </a:lvl1pPr>
            <a:extLst/>
          </a:lstStyle>
          <a:p>
            <a:r>
              <a:rPr kumimoji="0" lang="en-US"/>
              <a:t>Click to edit Master title style</a:t>
            </a:r>
          </a:p>
        </p:txBody>
      </p:sp>
      <p:sp>
        <p:nvSpPr>
          <p:cNvPr id="22" name="Subtitle 21"/>
          <p:cNvSpPr>
            <a:spLocks noGrp="1"/>
          </p:cNvSpPr>
          <p:nvPr>
            <p:ph type="subTitle" idx="1"/>
          </p:nvPr>
        </p:nvSpPr>
        <p:spPr>
          <a:xfrm>
            <a:off x="1432560" y="1850064"/>
            <a:ext cx="7406640" cy="175260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7" name="Date Placeholder 6"/>
          <p:cNvSpPr>
            <a:spLocks noGrp="1"/>
          </p:cNvSpPr>
          <p:nvPr>
            <p:ph type="dt" sz="half" idx="10"/>
          </p:nvPr>
        </p:nvSpPr>
        <p:spPr/>
        <p:txBody>
          <a:bodyPr/>
          <a:lstStyle/>
          <a:p>
            <a:fld id="{1D8BD707-D9CF-40AE-B4C6-C98DA3205C09}" type="datetimeFigureOut">
              <a:rPr lang="en-US" smtClean="0"/>
              <a:pPr/>
              <a:t>6/17/2022</a:t>
            </a:fld>
            <a:endParaRPr lang="en-US"/>
          </a:p>
        </p:txBody>
      </p:sp>
      <p:sp>
        <p:nvSpPr>
          <p:cNvPr id="20" name="Footer Placeholder 19"/>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B6F15528-21DE-4FAA-801E-634DDDAF4B2B}" type="slidenum">
              <a:rPr lang="en-US" smtClean="0"/>
              <a:pPr/>
              <a:t>‹#›</a:t>
            </a:fld>
            <a:endParaRPr lang="en-US"/>
          </a:p>
        </p:txBody>
      </p:sp>
      <p:sp>
        <p:nvSpPr>
          <p:cNvPr id="8" name="Oval 7"/>
          <p:cNvSpPr/>
          <p:nvPr/>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9" name="Oval 8"/>
          <p:cNvSpPr/>
          <p:nvPr/>
        </p:nvSpPr>
        <p:spPr>
          <a:xfrm>
            <a:off x="1157176" y="1345016"/>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6/17/2022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274639"/>
            <a:ext cx="18288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1143000" y="274640"/>
            <a:ext cx="55626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6/17/2022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6/17/2022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2282890" y="-54"/>
            <a:ext cx="6858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2578392" y="2600325"/>
            <a:ext cx="6400800" cy="2286000"/>
          </a:xfrm>
        </p:spPr>
        <p:txBody>
          <a:bodyPr anchor="t"/>
          <a:lstStyle>
            <a:lvl1pPr algn="l">
              <a:lnSpc>
                <a:spcPts val="4500"/>
              </a:lnSpc>
              <a:buNone/>
              <a:defRPr sz="4000" b="1" cap="all"/>
            </a:lvl1pPr>
            <a:extLst/>
          </a:lstStyle>
          <a:p>
            <a:r>
              <a:rPr kumimoji="0" lang="en-US"/>
              <a:t>Click to edit Master title style</a:t>
            </a:r>
          </a:p>
        </p:txBody>
      </p:sp>
      <p:sp>
        <p:nvSpPr>
          <p:cNvPr id="3" name="Text Placeholder 2"/>
          <p:cNvSpPr>
            <a:spLocks noGrp="1"/>
          </p:cNvSpPr>
          <p:nvPr>
            <p:ph type="body" idx="1"/>
          </p:nvPr>
        </p:nvSpPr>
        <p:spPr>
          <a:xfrm>
            <a:off x="2578392" y="1066800"/>
            <a:ext cx="6400800" cy="1509712"/>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6/17/2022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10" name="Rectangle 9"/>
          <p:cNvSpPr/>
          <p:nvPr/>
        </p:nvSpPr>
        <p:spPr bwMode="invGray">
          <a:xfrm>
            <a:off x="2286000" y="0"/>
            <a:ext cx="762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Oval 7"/>
          <p:cNvSpPr/>
          <p:nvPr/>
        </p:nvSpPr>
        <p:spPr>
          <a:xfrm>
            <a:off x="2172321" y="2814656"/>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9" name="Oval 8"/>
          <p:cNvSpPr/>
          <p:nvPr/>
        </p:nvSpPr>
        <p:spPr>
          <a:xfrm>
            <a:off x="2408064" y="2745870"/>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lstStyle/>
          <a:p>
            <a:r>
              <a:rPr kumimoji="0" lang="en-US"/>
              <a:t>Click to edit Master title style</a:t>
            </a:r>
          </a:p>
        </p:txBody>
      </p:sp>
      <p:sp>
        <p:nvSpPr>
          <p:cNvPr id="3" name="Content Placeholder 2"/>
          <p:cNvSpPr>
            <a:spLocks noGrp="1"/>
          </p:cNvSpPr>
          <p:nvPr>
            <p:ph sz="half" idx="1"/>
          </p:nvPr>
        </p:nvSpPr>
        <p:spPr>
          <a:xfrm>
            <a:off x="143560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527608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6/17/2022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5160336"/>
            <a:ext cx="8229600" cy="1143000"/>
          </a:xfrm>
        </p:spPr>
        <p:txBody>
          <a:bodyPr anchor="ctr"/>
          <a:lstStyle>
            <a:lvl1pPr algn="ctr">
              <a:defRPr sz="4500" b="1" cap="none" baseline="0"/>
            </a:lvl1pPr>
            <a:extLst/>
          </a:lstStyle>
          <a:p>
            <a:r>
              <a:rPr kumimoji="0" lang="en-US"/>
              <a:t>Click to edit Master title style</a:t>
            </a:r>
          </a:p>
        </p:txBody>
      </p:sp>
      <p:sp>
        <p:nvSpPr>
          <p:cNvPr id="3" name="Text Placeholder 2"/>
          <p:cNvSpPr>
            <a:spLocks noGrp="1"/>
          </p:cNvSpPr>
          <p:nvPr>
            <p:ph type="body" idx="1"/>
          </p:nvPr>
        </p:nvSpPr>
        <p:spPr>
          <a:xfrm>
            <a:off x="45720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6344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6344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1D8BD707-D9CF-40AE-B4C6-C98DA3205C09}" type="datetimeFigureOut">
              <a:rPr lang="en-US" smtClean="0"/>
              <a:pPr/>
              <a:t>6/17/2022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nchor="ctr"/>
          <a:lstStyle/>
          <a:p>
            <a:r>
              <a:rPr kumimoji="0"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6/17/2022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014984" y="0"/>
            <a:ext cx="8129016"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Date Placeholder 1"/>
          <p:cNvSpPr>
            <a:spLocks noGrp="1"/>
          </p:cNvSpPr>
          <p:nvPr>
            <p:ph type="dt" sz="half" idx="10"/>
          </p:nvPr>
        </p:nvSpPr>
        <p:spPr/>
        <p:txBody>
          <a:bodyPr/>
          <a:lstStyle/>
          <a:p>
            <a:fld id="{1D8BD707-D9CF-40AE-B4C6-C98DA3205C09}" type="datetimeFigureOut">
              <a:rPr lang="en-US" smtClean="0"/>
              <a:pPr/>
              <a:t>6/17/2022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
        <p:nvSpPr>
          <p:cNvPr id="6" name="Rectangle 5"/>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6778"/>
            <a:ext cx="3810000" cy="1162050"/>
          </a:xfrm>
          <a:ln>
            <a:noFill/>
          </a:ln>
        </p:spPr>
        <p:txBody>
          <a:bodyPr anchor="b"/>
          <a:lstStyle>
            <a:lvl1pPr algn="l">
              <a:lnSpc>
                <a:spcPts val="2000"/>
              </a:lnSpc>
              <a:buNone/>
              <a:defRPr sz="2200" b="1" cap="all" baseline="0"/>
            </a:lvl1pPr>
            <a:extLst/>
          </a:lstStyle>
          <a:p>
            <a:r>
              <a:rPr kumimoji="0" lang="en-US"/>
              <a:t>Click to edit Master title style</a:t>
            </a:r>
          </a:p>
        </p:txBody>
      </p:sp>
      <p:sp>
        <p:nvSpPr>
          <p:cNvPr id="3" name="Text Placeholder 2"/>
          <p:cNvSpPr>
            <a:spLocks noGrp="1"/>
          </p:cNvSpPr>
          <p:nvPr>
            <p:ph type="body" idx="2"/>
          </p:nvPr>
        </p:nvSpPr>
        <p:spPr>
          <a:xfrm>
            <a:off x="457200" y="1406964"/>
            <a:ext cx="3810000" cy="698500"/>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457200" y="2133600"/>
            <a:ext cx="8153400" cy="3992563"/>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6/17/2022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86896" y="1066800"/>
            <a:ext cx="2743200" cy="1981200"/>
          </a:xfrm>
        </p:spPr>
        <p:txBody>
          <a:bodyPr anchor="b">
            <a:noAutofit/>
          </a:bodyPr>
          <a:lstStyle>
            <a:lvl1pPr algn="l">
              <a:buNone/>
              <a:defRPr sz="2100" b="1">
                <a:effectLst/>
              </a:defRPr>
            </a:lvl1pPr>
            <a:extLst/>
          </a:lstStyle>
          <a:p>
            <a:r>
              <a:rPr kumimoji="0" lang="en-US"/>
              <a:t>Click to edit Master title style</a:t>
            </a:r>
          </a:p>
        </p:txBody>
      </p:sp>
      <p:sp>
        <p:nvSpPr>
          <p:cNvPr id="5" name="Date Placeholder 4"/>
          <p:cNvSpPr>
            <a:spLocks noGrp="1"/>
          </p:cNvSpPr>
          <p:nvPr>
            <p:ph type="dt" sz="half" idx="10"/>
          </p:nvPr>
        </p:nvSpPr>
        <p:spPr/>
        <p:txBody>
          <a:bodyPr/>
          <a:lstStyle/>
          <a:p>
            <a:fld id="{1D8BD707-D9CF-40AE-B4C6-C98DA3205C09}" type="datetimeFigureOut">
              <a:rPr lang="en-US" smtClean="0"/>
              <a:pPr/>
              <a:t>6/17/2022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8" name="Rectangle 7"/>
          <p:cNvSpPr/>
          <p:nvPr/>
        </p:nvSpPr>
        <p:spPr>
          <a:xfrm>
            <a:off x="762000" y="1066800"/>
            <a:ext cx="4572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a:solidFill>
                <a:schemeClr val="tx1"/>
              </a:solidFill>
              <a:latin typeface="+mn-lt"/>
              <a:ea typeface="+mn-ea"/>
              <a:cs typeface="+mn-cs"/>
            </a:endParaRPr>
          </a:p>
        </p:txBody>
      </p:sp>
      <p:sp>
        <p:nvSpPr>
          <p:cNvPr id="3" name="Picture Placeholder 2"/>
          <p:cNvSpPr>
            <a:spLocks noGrp="1"/>
          </p:cNvSpPr>
          <p:nvPr>
            <p:ph type="pic" idx="1"/>
          </p:nvPr>
        </p:nvSpPr>
        <p:spPr>
          <a:xfrm>
            <a:off x="838200" y="1143003"/>
            <a:ext cx="44196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eaLnBrk="1" latinLnBrk="0" hangingPunct="1"/>
            <a:r>
              <a:rPr kumimoji="0" lang="en-US"/>
              <a:t>Click icon to add picture</a:t>
            </a:r>
            <a:endParaRPr kumimoji="0" lang="en-US" dirty="0"/>
          </a:p>
        </p:txBody>
      </p:sp>
      <p:sp>
        <p:nvSpPr>
          <p:cNvPr id="9" name="Flowchart: Process 8"/>
          <p:cNvSpPr/>
          <p:nvPr/>
        </p:nvSpPr>
        <p:spPr>
          <a:xfrm rot="19468671">
            <a:off x="396725" y="954341"/>
            <a:ext cx="6858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Flowchart: Process 9"/>
          <p:cNvSpPr/>
          <p:nvPr/>
        </p:nvSpPr>
        <p:spPr>
          <a:xfrm rot="2103354" flipH="1">
            <a:off x="5003667" y="936786"/>
            <a:ext cx="649224"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 name="Text Placeholder 3"/>
          <p:cNvSpPr>
            <a:spLocks noGrp="1"/>
          </p:cNvSpPr>
          <p:nvPr>
            <p:ph type="body" sz="half" idx="2"/>
          </p:nvPr>
        </p:nvSpPr>
        <p:spPr>
          <a:xfrm>
            <a:off x="838200" y="4800600"/>
            <a:ext cx="4419600" cy="7620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Pie 6"/>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Oval 7"/>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Donut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1012873" y="-54"/>
            <a:ext cx="8131127"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5" name="Title Placeholder 4"/>
          <p:cNvSpPr>
            <a:spLocks noGrp="1"/>
          </p:cNvSpPr>
          <p:nvPr>
            <p:ph type="title"/>
          </p:nvPr>
        </p:nvSpPr>
        <p:spPr>
          <a:xfrm>
            <a:off x="1435608" y="274638"/>
            <a:ext cx="7498080" cy="1143000"/>
          </a:xfrm>
          <a:prstGeom prst="rect">
            <a:avLst/>
          </a:prstGeom>
        </p:spPr>
        <p:txBody>
          <a:bodyPr anchor="ctr">
            <a:normAutofit/>
          </a:bodyPr>
          <a:lstStyle/>
          <a:p>
            <a:r>
              <a:rPr kumimoji="0" lang="en-US"/>
              <a:t>Click to edit Master title style</a:t>
            </a:r>
          </a:p>
        </p:txBody>
      </p:sp>
      <p:sp>
        <p:nvSpPr>
          <p:cNvPr id="9" name="Text Placeholder 8"/>
          <p:cNvSpPr>
            <a:spLocks noGrp="1"/>
          </p:cNvSpPr>
          <p:nvPr>
            <p:ph type="body" idx="1"/>
          </p:nvPr>
        </p:nvSpPr>
        <p:spPr>
          <a:xfrm>
            <a:off x="1435608" y="1447800"/>
            <a:ext cx="7498080" cy="4800600"/>
          </a:xfrm>
          <a:prstGeom prst="rect">
            <a:avLst/>
          </a:prstGeom>
        </p:spPr>
        <p:txBody>
          <a:bodyPr>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24" name="Date Placeholder 23"/>
          <p:cNvSpPr>
            <a:spLocks noGrp="1"/>
          </p:cNvSpPr>
          <p:nvPr>
            <p:ph type="dt" sz="half" idx="2"/>
          </p:nvPr>
        </p:nvSpPr>
        <p:spPr>
          <a:xfrm>
            <a:off x="3581400" y="6305550"/>
            <a:ext cx="2133600" cy="476250"/>
          </a:xfrm>
          <a:prstGeom prst="rect">
            <a:avLst/>
          </a:prstGeom>
        </p:spPr>
        <p:txBody>
          <a:bodyPr anchor="b"/>
          <a:lstStyle>
            <a:lvl1pPr algn="r" eaLnBrk="1" latinLnBrk="0" hangingPunct="1">
              <a:defRPr kumimoji="0" sz="1200">
                <a:solidFill>
                  <a:schemeClr val="bg2">
                    <a:shade val="50000"/>
                    <a:satMod val="200000"/>
                  </a:schemeClr>
                </a:solidFill>
              </a:defRPr>
            </a:lvl1pPr>
            <a:extLst/>
          </a:lstStyle>
          <a:p>
            <a:fld id="{1D8BD707-D9CF-40AE-B4C6-C98DA3205C09}" type="datetimeFigureOut">
              <a:rPr lang="en-US" smtClean="0"/>
              <a:pPr/>
              <a:t>6/17/2022</a:t>
            </a:fld>
            <a:endParaRPr lang="en-US"/>
          </a:p>
        </p:txBody>
      </p:sp>
      <p:sp>
        <p:nvSpPr>
          <p:cNvPr id="10" name="Footer Placeholder 9"/>
          <p:cNvSpPr>
            <a:spLocks noGrp="1"/>
          </p:cNvSpPr>
          <p:nvPr>
            <p:ph type="ftr" sz="quarter" idx="3"/>
          </p:nvPr>
        </p:nvSpPr>
        <p:spPr>
          <a:xfrm>
            <a:off x="5715000" y="6305550"/>
            <a:ext cx="2895600" cy="476250"/>
          </a:xfrm>
          <a:prstGeom prst="rect">
            <a:avLst/>
          </a:prstGeom>
        </p:spPr>
        <p:txBody>
          <a:bodyPr anchor="b"/>
          <a:lstStyle>
            <a:lvl1pPr eaLnBrk="1" latinLnBrk="0" hangingPunct="1">
              <a:defRPr kumimoji="0" sz="1200">
                <a:solidFill>
                  <a:schemeClr val="bg2">
                    <a:shade val="50000"/>
                    <a:satMod val="200000"/>
                  </a:schemeClr>
                </a:solidFill>
                <a:effectLst/>
              </a:defRPr>
            </a:lvl1pPr>
            <a:extLst/>
          </a:lstStyle>
          <a:p>
            <a:endParaRPr lang="en-US"/>
          </a:p>
        </p:txBody>
      </p:sp>
      <p:sp>
        <p:nvSpPr>
          <p:cNvPr id="22" name="Slide Number Placeholder 21"/>
          <p:cNvSpPr>
            <a:spLocks noGrp="1"/>
          </p:cNvSpPr>
          <p:nvPr>
            <p:ph type="sldNum" sz="quarter" idx="4"/>
          </p:nvPr>
        </p:nvSpPr>
        <p:spPr>
          <a:xfrm>
            <a:off x="8613648" y="6305550"/>
            <a:ext cx="457200" cy="476250"/>
          </a:xfrm>
          <a:prstGeom prst="rect">
            <a:avLst/>
          </a:prstGeom>
        </p:spPr>
        <p:txBody>
          <a:bodyPr anchor="b"/>
          <a:lstStyle>
            <a:lvl1pPr algn="ctr" eaLnBrk="1" latinLnBrk="0" hangingPunct="1">
              <a:defRPr kumimoji="0" sz="1200">
                <a:solidFill>
                  <a:schemeClr val="bg2">
                    <a:shade val="50000"/>
                    <a:satMod val="200000"/>
                  </a:schemeClr>
                </a:solidFill>
                <a:effectLst/>
              </a:defRPr>
            </a:lvl1pPr>
            <a:extLst/>
          </a:lstStyle>
          <a:p>
            <a:fld id="{B6F15528-21DE-4FAA-801E-634DDDAF4B2B}" type="slidenum">
              <a:rPr lang="en-US" smtClean="0"/>
              <a:pPr/>
              <a:t>‹#›</a:t>
            </a:fld>
            <a:endParaRPr lang="en-US"/>
          </a:p>
        </p:txBody>
      </p:sp>
      <p:sp>
        <p:nvSpPr>
          <p:cNvPr id="15" name="Rectangle 14"/>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Lst>
  <p:transition/>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1981200"/>
            <a:ext cx="8077200" cy="2438400"/>
          </a:xfrm>
          <a:ln>
            <a:noFill/>
          </a:ln>
          <a:effectLst>
            <a:glow rad="139700">
              <a:schemeClr val="accent4">
                <a:satMod val="175000"/>
                <a:alpha val="40000"/>
              </a:schemeClr>
            </a:glow>
            <a:outerShdw blurRad="44450" dist="27940" dir="5400000" algn="ctr">
              <a:srgbClr val="000000">
                <a:alpha val="32000"/>
              </a:srgbClr>
            </a:outerShdw>
          </a:effectLst>
          <a:scene3d>
            <a:camera prst="orthographicFront">
              <a:rot lat="0" lon="0" rev="0"/>
            </a:camera>
            <a:lightRig rig="balanced" dir="tl">
              <a:rot lat="0" lon="0" rev="8700000"/>
            </a:lightRig>
          </a:scene3d>
          <a:sp3d>
            <a:bevelT w="190500" h="38100"/>
          </a:sp3d>
        </p:spPr>
        <p:style>
          <a:lnRef idx="0">
            <a:schemeClr val="dk1"/>
          </a:lnRef>
          <a:fillRef idx="3">
            <a:schemeClr val="dk1"/>
          </a:fillRef>
          <a:effectRef idx="3">
            <a:schemeClr val="dk1"/>
          </a:effectRef>
          <a:fontRef idx="minor">
            <a:schemeClr val="lt1"/>
          </a:fontRef>
        </p:style>
        <p:txBody>
          <a:bodyPr/>
          <a:lstStyle/>
          <a:p>
            <a:pPr algn="ctr"/>
            <a:r>
              <a:rPr lang="en-IN" b="1" dirty="0">
                <a:ln w="18000">
                  <a:solidFill>
                    <a:schemeClr val="accent2">
                      <a:satMod val="140000"/>
                    </a:schemeClr>
                  </a:solidFill>
                  <a:prstDash val="solid"/>
                  <a:miter lim="800000"/>
                </a:ln>
                <a:noFill/>
                <a:effectLst>
                  <a:glow rad="101600">
                    <a:schemeClr val="accent1">
                      <a:satMod val="175000"/>
                      <a:alpha val="40000"/>
                    </a:schemeClr>
                  </a:glow>
                  <a:outerShdw blurRad="25500" dist="23000" dir="7020000" algn="tl">
                    <a:srgbClr val="000000">
                      <a:alpha val="50000"/>
                    </a:srgbClr>
                  </a:outerShdw>
                </a:effectLst>
              </a:rPr>
              <a:t>CLUSTER:  MACHINE LEARNING PROJECT</a:t>
            </a:r>
            <a:endParaRPr lang="en-US" b="1" dirty="0">
              <a:ln w="18000">
                <a:solidFill>
                  <a:schemeClr val="accent2">
                    <a:satMod val="140000"/>
                  </a:schemeClr>
                </a:solidFill>
                <a:prstDash val="solid"/>
                <a:miter lim="800000"/>
              </a:ln>
              <a:noFill/>
              <a:effectLst>
                <a:glow rad="101600">
                  <a:schemeClr val="accent1">
                    <a:satMod val="175000"/>
                    <a:alpha val="40000"/>
                  </a:schemeClr>
                </a:glow>
                <a:outerShdw blurRad="25500" dist="23000" dir="7020000" algn="tl">
                  <a:srgbClr val="000000">
                    <a:alpha val="50000"/>
                  </a:srgbClr>
                </a:outerShdw>
              </a:effectLst>
            </a:endParaRPr>
          </a:p>
        </p:txBody>
      </p:sp>
    </p:spTree>
  </p:cSld>
  <p:clrMapOvr>
    <a:masterClrMapping/>
  </p:clrMapOvr>
  <p:transition>
    <p:pull dir="ld"/>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FC57DCB-2B9B-F25C-5528-4B6778287367}"/>
              </a:ext>
            </a:extLst>
          </p:cNvPr>
          <p:cNvSpPr>
            <a:spLocks noGrp="1"/>
          </p:cNvSpPr>
          <p:nvPr>
            <p:ph type="title"/>
          </p:nvPr>
        </p:nvSpPr>
        <p:spPr/>
        <p:txBody>
          <a:bodyPr>
            <a:normAutofit/>
          </a:bodyPr>
          <a:lstStyle/>
          <a:p>
            <a:r>
              <a:rPr lang="en-IN" sz="28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SYSTEM REQUIREMENT SPECIFICATION</a:t>
            </a:r>
            <a:endParaRPr lang="en-IN" sz="2800" dirty="0"/>
          </a:p>
        </p:txBody>
      </p:sp>
      <p:sp>
        <p:nvSpPr>
          <p:cNvPr id="3" name="Content Placeholder 2">
            <a:extLst>
              <a:ext uri="{FF2B5EF4-FFF2-40B4-BE49-F238E27FC236}">
                <a16:creationId xmlns="" xmlns:a16="http://schemas.microsoft.com/office/drawing/2014/main" id="{F3E5F2B8-D3ED-7325-22DD-66B196D8EE73}"/>
              </a:ext>
            </a:extLst>
          </p:cNvPr>
          <p:cNvSpPr>
            <a:spLocks noGrp="1"/>
          </p:cNvSpPr>
          <p:nvPr>
            <p:ph idx="1"/>
          </p:nvPr>
        </p:nvSpPr>
        <p:spPr/>
        <p:txBody>
          <a:bodyPr>
            <a:normAutofit/>
          </a:bodyPr>
          <a:lstStyle/>
          <a:p>
            <a:pPr marL="82296" indent="0">
              <a:buNone/>
            </a:pPr>
            <a:endParaRPr lang="en-IN" dirty="0"/>
          </a:p>
        </p:txBody>
      </p:sp>
      <p:pic>
        <p:nvPicPr>
          <p:cNvPr id="5" name="Picture 4">
            <a:extLst>
              <a:ext uri="{FF2B5EF4-FFF2-40B4-BE49-F238E27FC236}">
                <a16:creationId xmlns="" xmlns:a16="http://schemas.microsoft.com/office/drawing/2014/main" id="{00775D5E-F213-8B47-7E3B-98C2BCB4C250}"/>
              </a:ext>
            </a:extLst>
          </p:cNvPr>
          <p:cNvPicPr>
            <a:picLocks noChangeAspect="1"/>
          </p:cNvPicPr>
          <p:nvPr/>
        </p:nvPicPr>
        <p:blipFill>
          <a:blip r:embed="rId2" cstate="print"/>
          <a:stretch>
            <a:fillRect/>
          </a:stretch>
        </p:blipFill>
        <p:spPr>
          <a:xfrm>
            <a:off x="1295400" y="1295400"/>
            <a:ext cx="7848600" cy="5105400"/>
          </a:xfrm>
          <a:prstGeom prst="rect">
            <a:avLst/>
          </a:prstGeom>
        </p:spPr>
      </p:pic>
    </p:spTree>
    <p:extLst>
      <p:ext uri="{BB962C8B-B14F-4D97-AF65-F5344CB8AC3E}">
        <p14:creationId xmlns="" xmlns:p14="http://schemas.microsoft.com/office/powerpoint/2010/main" val="3562111947"/>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347B0EF-5F90-C810-FE89-BB3AFA411AF9}"/>
              </a:ext>
            </a:extLst>
          </p:cNvPr>
          <p:cNvSpPr>
            <a:spLocks noGrp="1"/>
          </p:cNvSpPr>
          <p:nvPr>
            <p:ph type="title"/>
          </p:nvPr>
        </p:nvSpPr>
        <p:spPr/>
        <p:txBody>
          <a:bodyPr/>
          <a:lstStyle/>
          <a:p>
            <a:r>
              <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Arial Narrow" panose="020B0606020202030204" pitchFamily="34" charset="0"/>
              </a:rPr>
              <a:t>Non Functional Requirements</a:t>
            </a:r>
            <a:endParaRPr lang="en-IN"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Arial Narrow" panose="020B0606020202030204" pitchFamily="34" charset="0"/>
            </a:endParaRPr>
          </a:p>
        </p:txBody>
      </p:sp>
      <p:sp>
        <p:nvSpPr>
          <p:cNvPr id="3" name="Content Placeholder 2">
            <a:extLst>
              <a:ext uri="{FF2B5EF4-FFF2-40B4-BE49-F238E27FC236}">
                <a16:creationId xmlns="" xmlns:a16="http://schemas.microsoft.com/office/drawing/2014/main" id="{E394FD09-33C4-B356-8E35-6418813E924F}"/>
              </a:ext>
            </a:extLst>
          </p:cNvPr>
          <p:cNvSpPr>
            <a:spLocks noGrp="1"/>
          </p:cNvSpPr>
          <p:nvPr>
            <p:ph idx="1"/>
          </p:nvPr>
        </p:nvSpPr>
        <p:spPr>
          <a:xfrm>
            <a:off x="1435608" y="1295400"/>
            <a:ext cx="7498080" cy="5105400"/>
          </a:xfrm>
        </p:spPr>
        <p:style>
          <a:lnRef idx="1">
            <a:schemeClr val="accent2"/>
          </a:lnRef>
          <a:fillRef idx="2">
            <a:schemeClr val="accent2"/>
          </a:fillRef>
          <a:effectRef idx="1">
            <a:schemeClr val="accent2"/>
          </a:effectRef>
          <a:fontRef idx="minor">
            <a:schemeClr val="dk1"/>
          </a:fontRef>
        </p:style>
        <p:txBody>
          <a:bodyPr>
            <a:noAutofit/>
          </a:bodyPr>
          <a:lstStyle/>
          <a:p>
            <a:pPr algn="just" rtl="0">
              <a:lnSpc>
                <a:spcPct val="120000"/>
              </a:lnSpc>
              <a:spcBef>
                <a:spcPts val="1000"/>
              </a:spcBef>
              <a:spcAft>
                <a:spcPts val="0"/>
              </a:spcAft>
            </a:pPr>
            <a:r>
              <a:rPr lang="en-US" sz="1400" b="1" i="0" u="none" strike="noStrike" dirty="0">
                <a:solidFill>
                  <a:srgbClr val="111111"/>
                </a:solidFill>
                <a:effectLst/>
                <a:latin typeface="Times New Roman" panose="02020603050405020304" pitchFamily="18" charset="0"/>
                <a:cs typeface="Times New Roman" panose="02020603050405020304" pitchFamily="18" charset="0"/>
              </a:rPr>
              <a:t>Usability:</a:t>
            </a:r>
            <a:endParaRPr lang="en-US" sz="1400" b="0" dirty="0">
              <a:effectLst/>
              <a:latin typeface="Times New Roman" panose="02020603050405020304" pitchFamily="18" charset="0"/>
              <a:cs typeface="Times New Roman" panose="02020603050405020304" pitchFamily="18" charset="0"/>
            </a:endParaRPr>
          </a:p>
          <a:p>
            <a:pPr algn="just" rtl="0">
              <a:lnSpc>
                <a:spcPct val="120000"/>
              </a:lnSpc>
              <a:spcBef>
                <a:spcPts val="0"/>
              </a:spcBef>
              <a:spcAft>
                <a:spcPts val="0"/>
              </a:spcAft>
              <a:buNone/>
            </a:pPr>
            <a:r>
              <a:rPr lang="en-US" sz="1400" b="0" i="0" u="none" strike="noStrike" dirty="0">
                <a:solidFill>
                  <a:srgbClr val="111111"/>
                </a:solidFill>
                <a:effectLst/>
                <a:latin typeface="Times New Roman" panose="02020603050405020304" pitchFamily="18" charset="0"/>
                <a:cs typeface="Times New Roman" panose="02020603050405020304" pitchFamily="18" charset="0"/>
              </a:rPr>
              <a:t>It defines the user interface of the software in terms of simplicity of understanding the user interface of stock prediction software, for any kind of stock trader and other stakeholders in the stock market.</a:t>
            </a:r>
            <a:endParaRPr lang="en-US" sz="1400" b="0" dirty="0">
              <a:effectLst/>
              <a:latin typeface="Times New Roman" panose="02020603050405020304" pitchFamily="18" charset="0"/>
              <a:cs typeface="Times New Roman" panose="02020603050405020304" pitchFamily="18" charset="0"/>
            </a:endParaRPr>
          </a:p>
          <a:p>
            <a:pPr algn="just" rtl="0">
              <a:lnSpc>
                <a:spcPct val="120000"/>
              </a:lnSpc>
              <a:spcBef>
                <a:spcPts val="0"/>
              </a:spcBef>
              <a:spcAft>
                <a:spcPts val="0"/>
              </a:spcAft>
            </a:pPr>
            <a:r>
              <a:rPr lang="en-US" sz="1400" b="1" i="0" u="none" strike="noStrike" dirty="0">
                <a:solidFill>
                  <a:srgbClr val="111111"/>
                </a:solidFill>
                <a:effectLst/>
                <a:latin typeface="Times New Roman" panose="02020603050405020304" pitchFamily="18" charset="0"/>
                <a:cs typeface="Times New Roman" panose="02020603050405020304" pitchFamily="18" charset="0"/>
              </a:rPr>
              <a:t>Efficiency:</a:t>
            </a:r>
            <a:endParaRPr lang="en-US" sz="1400" b="0" dirty="0">
              <a:effectLst/>
              <a:latin typeface="Times New Roman" panose="02020603050405020304" pitchFamily="18" charset="0"/>
              <a:cs typeface="Times New Roman" panose="02020603050405020304" pitchFamily="18" charset="0"/>
            </a:endParaRPr>
          </a:p>
          <a:p>
            <a:pPr algn="just" rtl="0">
              <a:lnSpc>
                <a:spcPct val="120000"/>
              </a:lnSpc>
              <a:spcBef>
                <a:spcPts val="0"/>
              </a:spcBef>
              <a:spcAft>
                <a:spcPts val="0"/>
              </a:spcAft>
              <a:buNone/>
            </a:pPr>
            <a:r>
              <a:rPr lang="en-US" sz="1400" b="0" i="0" u="none" strike="noStrike" dirty="0">
                <a:solidFill>
                  <a:srgbClr val="111111"/>
                </a:solidFill>
                <a:effectLst/>
                <a:latin typeface="Times New Roman" panose="02020603050405020304" pitchFamily="18" charset="0"/>
                <a:cs typeface="Times New Roman" panose="02020603050405020304" pitchFamily="18" charset="0"/>
              </a:rPr>
              <a:t> Maintaining the possible highest accuracy in the closing stock prices in the shortest time with available data.</a:t>
            </a:r>
            <a:endParaRPr lang="en-US" sz="1400" b="0" dirty="0">
              <a:effectLst/>
              <a:latin typeface="Times New Roman" panose="02020603050405020304" pitchFamily="18" charset="0"/>
              <a:cs typeface="Times New Roman" panose="02020603050405020304" pitchFamily="18" charset="0"/>
            </a:endParaRPr>
          </a:p>
          <a:p>
            <a:pPr algn="just" rtl="0">
              <a:lnSpc>
                <a:spcPct val="120000"/>
              </a:lnSpc>
              <a:spcBef>
                <a:spcPts val="0"/>
              </a:spcBef>
              <a:spcAft>
                <a:spcPts val="0"/>
              </a:spcAft>
            </a:pPr>
            <a:r>
              <a:rPr lang="en-US" sz="1400" b="1" i="0" u="none" strike="noStrike" dirty="0">
                <a:solidFill>
                  <a:srgbClr val="111111"/>
                </a:solidFill>
                <a:effectLst/>
                <a:latin typeface="Times New Roman" panose="02020603050405020304" pitchFamily="18" charset="0"/>
                <a:cs typeface="Times New Roman" panose="02020603050405020304" pitchFamily="18" charset="0"/>
              </a:rPr>
              <a:t>Reliability:</a:t>
            </a:r>
            <a:endParaRPr lang="en-US" sz="1400" b="0" dirty="0">
              <a:effectLst/>
              <a:latin typeface="Times New Roman" panose="02020603050405020304" pitchFamily="18" charset="0"/>
              <a:cs typeface="Times New Roman" panose="02020603050405020304" pitchFamily="18" charset="0"/>
            </a:endParaRPr>
          </a:p>
          <a:p>
            <a:pPr algn="just" rtl="0">
              <a:lnSpc>
                <a:spcPct val="120000"/>
              </a:lnSpc>
              <a:spcBef>
                <a:spcPts val="0"/>
              </a:spcBef>
              <a:spcAft>
                <a:spcPts val="0"/>
              </a:spcAft>
              <a:buNone/>
            </a:pPr>
            <a:r>
              <a:rPr lang="en-US" sz="1400" b="0" i="0" u="none" strike="noStrike" dirty="0">
                <a:solidFill>
                  <a:srgbClr val="111111"/>
                </a:solidFill>
                <a:effectLst/>
                <a:latin typeface="Times New Roman" panose="02020603050405020304" pitchFamily="18" charset="0"/>
                <a:cs typeface="Times New Roman" panose="02020603050405020304" pitchFamily="18" charset="0"/>
              </a:rPr>
              <a:t>The reliability of the product will be dependent on the accuracy of the dataset of purchase, how much stock was purchased, high and low value range as well as opening and closing figures. Also the stock data used in the training would determine the reliability of the software.</a:t>
            </a:r>
            <a:endParaRPr lang="en-US" sz="1400" b="0" dirty="0">
              <a:effectLst/>
              <a:latin typeface="Times New Roman" panose="02020603050405020304" pitchFamily="18" charset="0"/>
              <a:cs typeface="Times New Roman" panose="02020603050405020304" pitchFamily="18" charset="0"/>
            </a:endParaRPr>
          </a:p>
          <a:p>
            <a:pPr algn="just" rtl="0">
              <a:lnSpc>
                <a:spcPct val="120000"/>
              </a:lnSpc>
              <a:spcBef>
                <a:spcPts val="0"/>
              </a:spcBef>
              <a:spcAft>
                <a:spcPts val="0"/>
              </a:spcAft>
            </a:pPr>
            <a:r>
              <a:rPr lang="en-US" sz="1400" b="1" i="0" u="none" strike="noStrike" dirty="0">
                <a:solidFill>
                  <a:srgbClr val="111111"/>
                </a:solidFill>
                <a:effectLst/>
                <a:latin typeface="Times New Roman" panose="02020603050405020304" pitchFamily="18" charset="0"/>
                <a:cs typeface="Times New Roman" panose="02020603050405020304" pitchFamily="18" charset="0"/>
              </a:rPr>
              <a:t>Security:</a:t>
            </a:r>
            <a:endParaRPr lang="en-US" sz="1400" b="0" dirty="0">
              <a:effectLst/>
              <a:latin typeface="Times New Roman" panose="02020603050405020304" pitchFamily="18" charset="0"/>
              <a:cs typeface="Times New Roman" panose="02020603050405020304" pitchFamily="18" charset="0"/>
            </a:endParaRPr>
          </a:p>
          <a:p>
            <a:pPr algn="just" rtl="0">
              <a:lnSpc>
                <a:spcPct val="120000"/>
              </a:lnSpc>
              <a:spcBef>
                <a:spcPts val="0"/>
              </a:spcBef>
              <a:spcAft>
                <a:spcPts val="0"/>
              </a:spcAft>
              <a:buNone/>
            </a:pPr>
            <a:r>
              <a:rPr lang="en-US" sz="1400" b="0" i="0" u="none" strike="noStrike" dirty="0">
                <a:solidFill>
                  <a:srgbClr val="111111"/>
                </a:solidFill>
                <a:effectLst/>
                <a:latin typeface="Times New Roman" panose="02020603050405020304" pitchFamily="18" charset="0"/>
                <a:cs typeface="Times New Roman" panose="02020603050405020304" pitchFamily="18" charset="0"/>
              </a:rPr>
              <a:t>The user will only be able to access the website using his login details and will not be able to access the computations happening at the back end.</a:t>
            </a:r>
            <a:endParaRPr lang="en-US" sz="1400" b="0" dirty="0">
              <a:effectLst/>
              <a:latin typeface="Times New Roman" panose="02020603050405020304" pitchFamily="18" charset="0"/>
              <a:cs typeface="Times New Roman" panose="02020603050405020304" pitchFamily="18" charset="0"/>
            </a:endParaRPr>
          </a:p>
          <a:p>
            <a:pPr algn="just" rtl="0">
              <a:lnSpc>
                <a:spcPct val="120000"/>
              </a:lnSpc>
              <a:spcBef>
                <a:spcPts val="0"/>
              </a:spcBef>
              <a:spcAft>
                <a:spcPts val="0"/>
              </a:spcAft>
            </a:pPr>
            <a:r>
              <a:rPr lang="en-US" sz="1400" b="1" i="0" u="none" strike="noStrike" dirty="0">
                <a:solidFill>
                  <a:srgbClr val="111111"/>
                </a:solidFill>
                <a:effectLst/>
                <a:latin typeface="Times New Roman" panose="02020603050405020304" pitchFamily="18" charset="0"/>
                <a:cs typeface="Times New Roman" panose="02020603050405020304" pitchFamily="18" charset="0"/>
              </a:rPr>
              <a:t>Maintainability:</a:t>
            </a:r>
            <a:endParaRPr lang="en-US" sz="1400" b="0" dirty="0">
              <a:effectLst/>
              <a:latin typeface="Times New Roman" panose="02020603050405020304" pitchFamily="18" charset="0"/>
              <a:cs typeface="Times New Roman" panose="02020603050405020304" pitchFamily="18" charset="0"/>
            </a:endParaRPr>
          </a:p>
          <a:p>
            <a:pPr algn="just" rtl="0">
              <a:lnSpc>
                <a:spcPct val="120000"/>
              </a:lnSpc>
              <a:spcBef>
                <a:spcPts val="0"/>
              </a:spcBef>
              <a:spcAft>
                <a:spcPts val="1000"/>
              </a:spcAft>
              <a:buNone/>
            </a:pPr>
            <a:r>
              <a:rPr lang="en-US" sz="1400" b="0" i="0" u="none" strike="noStrike" dirty="0">
                <a:solidFill>
                  <a:srgbClr val="111111"/>
                </a:solidFill>
                <a:effectLst/>
                <a:latin typeface="Times New Roman" panose="02020603050405020304" pitchFamily="18" charset="0"/>
                <a:cs typeface="Times New Roman" panose="02020603050405020304" pitchFamily="18" charset="0"/>
              </a:rPr>
              <a:t>The maintenance of the product would require training of the software by recent data so that their commendations are up to date. The database has to be updated with recent values.</a:t>
            </a:r>
            <a:endParaRPr lang="en-US" sz="1400" b="0" dirty="0">
              <a:effectLst/>
              <a:latin typeface="Times New Roman" panose="02020603050405020304" pitchFamily="18" charset="0"/>
              <a:cs typeface="Times New Roman" panose="02020603050405020304" pitchFamily="18" charset="0"/>
            </a:endParaRPr>
          </a:p>
          <a:p>
            <a:pPr algn="just">
              <a:lnSpc>
                <a:spcPct val="120000"/>
              </a:lnSpc>
            </a:pP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 xmlns:p14="http://schemas.microsoft.com/office/powerpoint/2010/main" val="414355070"/>
      </p:ext>
    </p:extLst>
  </p:cSld>
  <p:clrMapOvr>
    <a:masterClrMapping/>
  </p:clrMapOvr>
  <p:transition>
    <p:split dir="in"/>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E742C5C7-23E9-0912-2366-C0F15DFAB630}"/>
              </a:ext>
            </a:extLst>
          </p:cNvPr>
          <p:cNvSpPr txBox="1"/>
          <p:nvPr/>
        </p:nvSpPr>
        <p:spPr>
          <a:xfrm>
            <a:off x="1371600" y="381000"/>
            <a:ext cx="7086600" cy="5096267"/>
          </a:xfrm>
          <a:prstGeom prst="rect">
            <a:avLst/>
          </a:prstGeom>
        </p:spPr>
        <p:style>
          <a:lnRef idx="1">
            <a:schemeClr val="accent2"/>
          </a:lnRef>
          <a:fillRef idx="2">
            <a:schemeClr val="accent2"/>
          </a:fillRef>
          <a:effectRef idx="1">
            <a:schemeClr val="accent2"/>
          </a:effectRef>
          <a:fontRef idx="minor">
            <a:schemeClr val="dk1"/>
          </a:fontRef>
        </p:style>
        <p:txBody>
          <a:bodyPr wrap="square">
            <a:spAutoFit/>
          </a:bodyPr>
          <a:lstStyle/>
          <a:p>
            <a:pPr marR="150495" algn="just" rtl="0">
              <a:spcBef>
                <a:spcPts val="5"/>
              </a:spcBef>
              <a:spcAft>
                <a:spcPts val="0"/>
              </a:spcAft>
            </a:pPr>
            <a:r>
              <a:rPr lang="en-IN" sz="3200" b="1" i="0" u="none" strike="noStrike"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Times New Roman" panose="02020603050405020304" pitchFamily="18" charset="0"/>
              </a:rPr>
              <a:t>Hardware Requirements:</a:t>
            </a:r>
            <a:endParaRPr lang="en-IN" sz="32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a:p>
            <a:pPr marR="150495" algn="just" rtl="0">
              <a:spcBef>
                <a:spcPts val="0"/>
              </a:spcBef>
              <a:spcAft>
                <a:spcPts val="0"/>
              </a:spcAft>
            </a:pPr>
            <a:r>
              <a:rPr lang="en-IN" sz="1800" b="0" i="0" u="none" strike="noStrike" dirty="0">
                <a:solidFill>
                  <a:srgbClr val="1D1B11"/>
                </a:solidFill>
                <a:effectLst/>
                <a:latin typeface="Times New Roman" panose="02020603050405020304" pitchFamily="18" charset="0"/>
              </a:rPr>
              <a:t>• RAM: 4 GB</a:t>
            </a:r>
            <a:endParaRPr lang="en-IN" b="0" dirty="0">
              <a:effectLst/>
            </a:endParaRPr>
          </a:p>
          <a:p>
            <a:pPr marR="150495" algn="just" rtl="0">
              <a:spcBef>
                <a:spcPts val="0"/>
              </a:spcBef>
              <a:spcAft>
                <a:spcPts val="0"/>
              </a:spcAft>
            </a:pPr>
            <a:r>
              <a:rPr lang="en-IN" sz="1800" b="0" i="0" u="none" strike="noStrike" dirty="0">
                <a:solidFill>
                  <a:srgbClr val="1D1B11"/>
                </a:solidFill>
                <a:effectLst/>
                <a:latin typeface="Times New Roman" panose="02020603050405020304" pitchFamily="18" charset="0"/>
              </a:rPr>
              <a:t>• Storage: 500 GB</a:t>
            </a:r>
            <a:endParaRPr lang="en-IN" b="0" dirty="0">
              <a:effectLst/>
            </a:endParaRPr>
          </a:p>
          <a:p>
            <a:pPr marR="150495" algn="just" rtl="0">
              <a:spcBef>
                <a:spcPts val="0"/>
              </a:spcBef>
              <a:spcAft>
                <a:spcPts val="0"/>
              </a:spcAft>
            </a:pPr>
            <a:r>
              <a:rPr lang="en-IN" sz="1800" b="0" i="0" u="none" strike="noStrike" dirty="0">
                <a:solidFill>
                  <a:srgbClr val="1D1B11"/>
                </a:solidFill>
                <a:effectLst/>
                <a:latin typeface="Times New Roman" panose="02020603050405020304" pitchFamily="18" charset="0"/>
              </a:rPr>
              <a:t>• CPU: 2 GHz or faster</a:t>
            </a:r>
            <a:endParaRPr lang="en-IN" b="0" dirty="0">
              <a:effectLst/>
            </a:endParaRPr>
          </a:p>
          <a:p>
            <a:pPr marR="150495" algn="just" rtl="0">
              <a:spcBef>
                <a:spcPts val="0"/>
              </a:spcBef>
              <a:spcAft>
                <a:spcPts val="0"/>
              </a:spcAft>
            </a:pPr>
            <a:r>
              <a:rPr lang="en-IN" sz="1800" b="0" i="0" u="none" strike="noStrike" dirty="0">
                <a:solidFill>
                  <a:srgbClr val="1D1B11"/>
                </a:solidFill>
                <a:effectLst/>
                <a:latin typeface="Times New Roman" panose="02020603050405020304" pitchFamily="18" charset="0"/>
              </a:rPr>
              <a:t>• Architecture: 32-bit or 64-bit</a:t>
            </a:r>
          </a:p>
          <a:p>
            <a:pPr marR="150495" algn="just" rtl="0">
              <a:spcBef>
                <a:spcPts val="0"/>
              </a:spcBef>
              <a:spcAft>
                <a:spcPts val="0"/>
              </a:spcAft>
            </a:pPr>
            <a:endParaRPr lang="en-IN" dirty="0">
              <a:solidFill>
                <a:srgbClr val="1D1B11"/>
              </a:solidFill>
              <a:latin typeface="Times New Roman" panose="02020603050405020304" pitchFamily="18" charset="0"/>
            </a:endParaRPr>
          </a:p>
          <a:p>
            <a:pPr marR="150495" algn="just" rtl="0">
              <a:spcBef>
                <a:spcPts val="0"/>
              </a:spcBef>
              <a:spcAft>
                <a:spcPts val="0"/>
              </a:spcAft>
            </a:pPr>
            <a:endParaRPr lang="en-IN" b="0" dirty="0">
              <a:solidFill>
                <a:srgbClr val="1D1B11"/>
              </a:solidFill>
              <a:effectLst/>
              <a:latin typeface="Times New Roman" panose="02020603050405020304" pitchFamily="18" charset="0"/>
            </a:endParaRPr>
          </a:p>
          <a:p>
            <a:pPr marR="150495" algn="just" rtl="0">
              <a:spcBef>
                <a:spcPts val="0"/>
              </a:spcBef>
              <a:spcAft>
                <a:spcPts val="0"/>
              </a:spcAft>
            </a:pPr>
            <a:endParaRPr lang="en-IN" b="0" dirty="0">
              <a:effectLst/>
            </a:endParaRPr>
          </a:p>
          <a:p>
            <a:pPr marR="150495" algn="just" rtl="0">
              <a:spcBef>
                <a:spcPts val="0"/>
              </a:spcBef>
              <a:spcAft>
                <a:spcPts val="0"/>
              </a:spcAft>
            </a:pPr>
            <a:r>
              <a:rPr lang="en-IN" sz="3200" b="1" i="0" u="none" strike="noStrike"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Times New Roman" panose="02020603050405020304" pitchFamily="18" charset="0"/>
              </a:rPr>
              <a:t>Software Requirements:</a:t>
            </a:r>
            <a:endParaRPr lang="en-IN" sz="32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a:p>
            <a:pPr marR="150495" algn="just" rtl="0">
              <a:spcBef>
                <a:spcPts val="0"/>
              </a:spcBef>
              <a:spcAft>
                <a:spcPts val="0"/>
              </a:spcAft>
            </a:pPr>
            <a:r>
              <a:rPr lang="en-IN" sz="1800" b="0" i="0" u="none" strike="noStrike" dirty="0">
                <a:solidFill>
                  <a:srgbClr val="1D1B11"/>
                </a:solidFill>
                <a:effectLst/>
                <a:latin typeface="Times New Roman" panose="02020603050405020304" pitchFamily="18" charset="0"/>
              </a:rPr>
              <a:t>• Python 3.5 in Google </a:t>
            </a:r>
            <a:r>
              <a:rPr lang="en-IN" sz="1800" b="0" i="0" u="none" strike="noStrike" dirty="0" err="1">
                <a:solidFill>
                  <a:srgbClr val="1D1B11"/>
                </a:solidFill>
                <a:effectLst/>
                <a:latin typeface="Times New Roman" panose="02020603050405020304" pitchFamily="18" charset="0"/>
              </a:rPr>
              <a:t>Colab</a:t>
            </a:r>
            <a:r>
              <a:rPr lang="en-IN" sz="1800" b="0" i="0" u="none" strike="noStrike" dirty="0">
                <a:solidFill>
                  <a:srgbClr val="1D1B11"/>
                </a:solidFill>
                <a:effectLst/>
                <a:latin typeface="Times New Roman" panose="02020603050405020304" pitchFamily="18" charset="0"/>
              </a:rPr>
              <a:t> is used for data pre-processing, model training and</a:t>
            </a:r>
            <a:endParaRPr lang="en-IN" b="0" dirty="0">
              <a:effectLst/>
            </a:endParaRPr>
          </a:p>
          <a:p>
            <a:pPr marR="150495" algn="just" rtl="0">
              <a:spcBef>
                <a:spcPts val="0"/>
              </a:spcBef>
              <a:spcAft>
                <a:spcPts val="0"/>
              </a:spcAft>
            </a:pPr>
            <a:r>
              <a:rPr lang="en-IN" sz="1800" b="0" i="0" u="none" strike="noStrike" dirty="0">
                <a:solidFill>
                  <a:srgbClr val="1D1B11"/>
                </a:solidFill>
                <a:effectLst/>
                <a:latin typeface="Times New Roman" panose="02020603050405020304" pitchFamily="18" charset="0"/>
              </a:rPr>
              <a:t>prediction.</a:t>
            </a:r>
            <a:endParaRPr lang="en-IN" b="0" dirty="0">
              <a:effectLst/>
            </a:endParaRPr>
          </a:p>
          <a:p>
            <a:pPr marR="150495" algn="just" rtl="0">
              <a:spcBef>
                <a:spcPts val="0"/>
              </a:spcBef>
              <a:spcAft>
                <a:spcPts val="1100"/>
              </a:spcAft>
            </a:pPr>
            <a:r>
              <a:rPr lang="en-IN" sz="1800" b="0" i="0" u="none" strike="noStrike" dirty="0">
                <a:solidFill>
                  <a:srgbClr val="1D1B11"/>
                </a:solidFill>
                <a:effectLst/>
                <a:latin typeface="Times New Roman" panose="02020603050405020304" pitchFamily="18" charset="0"/>
              </a:rPr>
              <a:t>• Operating System: windows 7 and above or Linux based OS or MAC OS</a:t>
            </a:r>
            <a:endParaRPr lang="en-IN" b="0" dirty="0">
              <a:effectLst/>
            </a:endParaRPr>
          </a:p>
          <a:p>
            <a:r>
              <a:rPr lang="en-IN" dirty="0"/>
              <a:t/>
            </a:r>
            <a:br>
              <a:rPr lang="en-IN" dirty="0"/>
            </a:br>
            <a:endParaRPr lang="en-IN" dirty="0"/>
          </a:p>
        </p:txBody>
      </p:sp>
    </p:spTree>
    <p:extLst>
      <p:ext uri="{BB962C8B-B14F-4D97-AF65-F5344CB8AC3E}">
        <p14:creationId xmlns="" xmlns:p14="http://schemas.microsoft.com/office/powerpoint/2010/main" val="2453964165"/>
      </p:ext>
    </p:extLst>
  </p:cSld>
  <p:clrMapOvr>
    <a:masterClrMapping/>
  </p:clrMapOvr>
  <p:transition>
    <p:checke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D388086-277E-CE32-6FCB-B2F6238799D0}"/>
              </a:ext>
            </a:extLst>
          </p:cNvPr>
          <p:cNvSpPr>
            <a:spLocks noGrp="1"/>
          </p:cNvSpPr>
          <p:nvPr>
            <p:ph type="title"/>
          </p:nvPr>
        </p:nvSpPr>
        <p:spPr/>
        <p:txBody>
          <a:bodyPr/>
          <a:lstStyle/>
          <a:p>
            <a:r>
              <a:rPr lang="en-US" dirty="0"/>
              <a:t>          Use case diagram</a:t>
            </a:r>
            <a:endParaRPr lang="en-IN" dirty="0"/>
          </a:p>
        </p:txBody>
      </p:sp>
      <p:pic>
        <p:nvPicPr>
          <p:cNvPr id="3074" name="Picture 2">
            <a:extLst>
              <a:ext uri="{FF2B5EF4-FFF2-40B4-BE49-F238E27FC236}">
                <a16:creationId xmlns="" xmlns:a16="http://schemas.microsoft.com/office/drawing/2014/main" id="{016ADA3D-679A-782B-DE03-842AFF0AED33}"/>
              </a:ext>
            </a:extLst>
          </p:cNvPr>
          <p:cNvPicPr>
            <a:picLocks noGrp="1" noChangeAspect="1" noChangeArrowheads="1"/>
          </p:cNvPicPr>
          <p:nvPr>
            <p:ph idx="1"/>
          </p:nvPr>
        </p:nvPicPr>
        <p:blipFill>
          <a:blip r:embed="rId2" cstate="print">
            <a:extLst>
              <a:ext uri="{28A0092B-C50C-407E-A947-70E740481C1C}">
                <a14:useLocalDpi xmlns="" xmlns:a14="http://schemas.microsoft.com/office/drawing/2010/main" val="0"/>
              </a:ext>
            </a:extLst>
          </a:blip>
          <a:srcRect/>
          <a:stretch>
            <a:fillRect/>
          </a:stretch>
        </p:blipFill>
        <p:spPr bwMode="auto">
          <a:xfrm>
            <a:off x="1371600" y="1371600"/>
            <a:ext cx="7251192" cy="5135562"/>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2768356503"/>
      </p:ext>
    </p:extLst>
  </p:cSld>
  <p:clrMapOvr>
    <a:masterClrMapping/>
  </p:clrMapOvr>
  <p:transition>
    <p:newsflash/>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Class diagram</a:t>
            </a: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5" name="Content Placeholder 4">
            <a:extLst>
              <a:ext uri="{FF2B5EF4-FFF2-40B4-BE49-F238E27FC236}">
                <a16:creationId xmlns="" xmlns:a16="http://schemas.microsoft.com/office/drawing/2014/main" id="{8D30CD3D-803E-288F-7CF8-4AD2EE7C1438}"/>
              </a:ext>
            </a:extLst>
          </p:cNvPr>
          <p:cNvSpPr>
            <a:spLocks noGrp="1"/>
          </p:cNvSpPr>
          <p:nvPr>
            <p:ph idx="1"/>
          </p:nvPr>
        </p:nvSpPr>
        <p:spPr/>
        <p:txBody>
          <a:bodyPr/>
          <a:lstStyle/>
          <a:p>
            <a:endParaRPr lang="en-IN"/>
          </a:p>
        </p:txBody>
      </p:sp>
      <p:pic>
        <p:nvPicPr>
          <p:cNvPr id="2050" name="Picture 2">
            <a:extLst>
              <a:ext uri="{FF2B5EF4-FFF2-40B4-BE49-F238E27FC236}">
                <a16:creationId xmlns="" xmlns:a16="http://schemas.microsoft.com/office/drawing/2014/main" id="{24C932A3-1B1E-9D85-4E06-C02E567EFAF6}"/>
              </a:ext>
            </a:extLst>
          </p:cNvPr>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1435608" y="1417638"/>
            <a:ext cx="7555992" cy="5287963"/>
          </a:xfrm>
          <a:prstGeom prst="rect">
            <a:avLst/>
          </a:prstGeom>
          <a:noFill/>
          <a:extLst>
            <a:ext uri="{909E8E84-426E-40DD-AFC4-6F175D3DCCD1}">
              <a14:hiddenFill xmlns="" xmlns:a14="http://schemas.microsoft.com/office/drawing/2010/main">
                <a:solidFill>
                  <a:srgbClr val="FFFFFF"/>
                </a:solidFill>
              </a14:hiddenFill>
            </a:ext>
          </a:extLst>
        </p:spPr>
      </p:pic>
    </p:spTree>
  </p:cSld>
  <p:clrMapOvr>
    <a:masterClrMapping/>
  </p:clrMapOvr>
  <p:transition>
    <p:comb dir="vert"/>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3CA2FDD-3230-F053-9210-79FD5E5A4E4A}"/>
              </a:ext>
            </a:extLst>
          </p:cNvPr>
          <p:cNvSpPr>
            <a:spLocks noGrp="1"/>
          </p:cNvSpPr>
          <p:nvPr>
            <p:ph type="title"/>
          </p:nvPr>
        </p:nvSpPr>
        <p:spPr/>
        <p:txBody>
          <a:bodyPr/>
          <a:lstStyle/>
          <a:p>
            <a:pPr algn="ctr"/>
            <a:r>
              <a:rPr lang="en-IN"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Activity Diagram</a:t>
            </a:r>
            <a:endParaRPr lang="en-IN"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pic>
        <p:nvPicPr>
          <p:cNvPr id="4098" name="Picture 2">
            <a:extLst>
              <a:ext uri="{FF2B5EF4-FFF2-40B4-BE49-F238E27FC236}">
                <a16:creationId xmlns="" xmlns:a16="http://schemas.microsoft.com/office/drawing/2014/main" id="{ED4E62DD-4D90-96A9-5CE8-5D248604BAAF}"/>
              </a:ext>
            </a:extLst>
          </p:cNvPr>
          <p:cNvPicPr>
            <a:picLocks noGrp="1" noChangeAspect="1" noChangeArrowheads="1"/>
          </p:cNvPicPr>
          <p:nvPr>
            <p:ph idx="1"/>
          </p:nvPr>
        </p:nvPicPr>
        <p:blipFill>
          <a:blip r:embed="rId2" cstate="print">
            <a:extLst>
              <a:ext uri="{28A0092B-C50C-407E-A947-70E740481C1C}">
                <a14:useLocalDpi xmlns="" xmlns:a14="http://schemas.microsoft.com/office/drawing/2010/main" val="0"/>
              </a:ext>
            </a:extLst>
          </a:blip>
          <a:srcRect/>
          <a:stretch>
            <a:fillRect/>
          </a:stretch>
        </p:blipFill>
        <p:spPr bwMode="auto">
          <a:xfrm>
            <a:off x="2057400" y="1295399"/>
            <a:ext cx="5334000" cy="5330399"/>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656338368"/>
      </p:ext>
    </p:extLst>
  </p:cSld>
  <p:clrMapOvr>
    <a:masterClrMapping/>
  </p:clrMapOvr>
  <p:transition>
    <p:checke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6AB9A3A-04E4-5BCC-3807-E60F9CA1E508}"/>
              </a:ext>
            </a:extLst>
          </p:cNvPr>
          <p:cNvSpPr>
            <a:spLocks noGrp="1"/>
          </p:cNvSpPr>
          <p:nvPr>
            <p:ph type="title"/>
          </p:nvPr>
        </p:nvSpPr>
        <p:spPr/>
        <p:txBody>
          <a:bodyPr/>
          <a:lstStyle/>
          <a:p>
            <a:r>
              <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Algorithm used:</a:t>
            </a:r>
            <a:endParaRPr lang="en-IN"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3" name="Content Placeholder 2">
            <a:extLst>
              <a:ext uri="{FF2B5EF4-FFF2-40B4-BE49-F238E27FC236}">
                <a16:creationId xmlns="" xmlns:a16="http://schemas.microsoft.com/office/drawing/2014/main" id="{719E3E83-C8BA-A445-FF21-1859A28A6561}"/>
              </a:ext>
            </a:extLst>
          </p:cNvPr>
          <p:cNvSpPr>
            <a:spLocks noGrp="1"/>
          </p:cNvSpPr>
          <p:nvPr>
            <p:ph idx="1"/>
          </p:nvPr>
        </p:nvSpPr>
        <p:spPr/>
        <p:style>
          <a:lnRef idx="1">
            <a:schemeClr val="accent2"/>
          </a:lnRef>
          <a:fillRef idx="2">
            <a:schemeClr val="accent2"/>
          </a:fillRef>
          <a:effectRef idx="1">
            <a:schemeClr val="accent2"/>
          </a:effectRef>
          <a:fontRef idx="minor">
            <a:schemeClr val="dk1"/>
          </a:fontRef>
        </p:style>
        <p:txBody>
          <a:bodyPr/>
          <a:lstStyle/>
          <a:p>
            <a:pPr algn="just" rtl="0">
              <a:spcBef>
                <a:spcPts val="1100"/>
              </a:spcBef>
              <a:spcAft>
                <a:spcPts val="0"/>
              </a:spcAft>
            </a:pPr>
            <a:r>
              <a:rPr lang="en-US" sz="2000" b="0" i="0" u="none" strike="noStrike" dirty="0">
                <a:solidFill>
                  <a:srgbClr val="111111"/>
                </a:solidFill>
                <a:effectLst/>
                <a:latin typeface="Times New Roman" panose="02020603050405020304" pitchFamily="18" charset="0"/>
                <a:cs typeface="Times New Roman" panose="02020603050405020304" pitchFamily="18" charset="0"/>
              </a:rPr>
              <a:t>LSTM is a Recurrent Neural Network that works on data sequences, learning to retain only relevant information from a time window. New information the network learns is added to a “memory” that gets updated with each timestep based on how significant the new sample seems to the model. Over the years, LSTM has revolutionized speech and handwriting recognition, language understanding, forecasting, and several other applications that have become the new normal today. </a:t>
            </a:r>
            <a:endParaRPr lang="en-US" sz="2000" b="0" dirty="0">
              <a:effectLst/>
              <a:latin typeface="Times New Roman" panose="02020603050405020304" pitchFamily="18" charset="0"/>
              <a:cs typeface="Times New Roman" panose="02020603050405020304" pitchFamily="18" charset="0"/>
            </a:endParaRPr>
          </a:p>
          <a:p>
            <a:pPr algn="just" rtl="0">
              <a:spcBef>
                <a:spcPts val="0"/>
              </a:spcBef>
              <a:spcAft>
                <a:spcPts val="1100"/>
              </a:spcAft>
            </a:pPr>
            <a:r>
              <a:rPr lang="en-US" sz="2000" b="0" i="0" u="none" strike="noStrike" dirty="0">
                <a:solidFill>
                  <a:srgbClr val="111111"/>
                </a:solidFill>
                <a:effectLst/>
                <a:latin typeface="Times New Roman" panose="02020603050405020304" pitchFamily="18" charset="0"/>
                <a:cs typeface="Times New Roman" panose="02020603050405020304" pitchFamily="18" charset="0"/>
              </a:rPr>
              <a:t>A standard LSTM cell comprises three gates: the input, output, and forget gate. These gates learn their weights and determine how much of the current data sample should be remembered and how much of the past learned content should be forgotten. This simple structure is an improvement over the previous and similar RNN model</a:t>
            </a:r>
            <a:r>
              <a:rPr lang="en-US" sz="1800" b="0" i="0" u="none" strike="noStrike" dirty="0">
                <a:solidFill>
                  <a:srgbClr val="111111"/>
                </a:solidFill>
                <a:effectLst/>
                <a:latin typeface="Times New Roman" panose="02020603050405020304" pitchFamily="18" charset="0"/>
              </a:rPr>
              <a:t>.</a:t>
            </a:r>
            <a:endParaRPr lang="en-US" b="0" dirty="0">
              <a:effectLst/>
            </a:endParaRPr>
          </a:p>
          <a:p>
            <a:pPr marL="82296" indent="0">
              <a:buNone/>
            </a:pPr>
            <a:endParaRPr lang="en-IN" dirty="0"/>
          </a:p>
        </p:txBody>
      </p:sp>
    </p:spTree>
    <p:extLst>
      <p:ext uri="{BB962C8B-B14F-4D97-AF65-F5344CB8AC3E}">
        <p14:creationId xmlns="" xmlns:p14="http://schemas.microsoft.com/office/powerpoint/2010/main" val="3113576976"/>
      </p:ext>
    </p:extLst>
  </p:cSld>
  <p:clrMapOvr>
    <a:masterClrMapping/>
  </p:clrMapOvr>
  <p:transition>
    <p:wheel spokes="8"/>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2" descr="LSTM | Introduction to LSTM | Long Short Term Memor"/>
          <p:cNvPicPr>
            <a:picLocks noGrp="1" noChangeAspect="1" noChangeArrowheads="1"/>
          </p:cNvPicPr>
          <p:nvPr>
            <p:ph idx="1"/>
          </p:nvPr>
        </p:nvPicPr>
        <p:blipFill>
          <a:blip r:embed="rId2" cstate="print"/>
          <a:srcRect/>
          <a:stretch>
            <a:fillRect/>
          </a:stretch>
        </p:blipFill>
        <p:spPr bwMode="auto">
          <a:xfrm>
            <a:off x="1295400" y="609600"/>
            <a:ext cx="7639050" cy="5715000"/>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cSld>
  <p:clrMapOvr>
    <a:masterClrMapping/>
  </p:clrMapOvr>
  <p:transition>
    <p:wipe dir="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OUTPUT </a:t>
            </a: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pic>
        <p:nvPicPr>
          <p:cNvPr id="4" name="Content Placeholder 3" descr="output.png"/>
          <p:cNvPicPr>
            <a:picLocks noGrp="1" noChangeAspect="1"/>
          </p:cNvPicPr>
          <p:nvPr>
            <p:ph idx="1"/>
          </p:nvPr>
        </p:nvPicPr>
        <p:blipFill>
          <a:blip r:embed="rId2" cstate="print"/>
          <a:stretch>
            <a:fillRect/>
          </a:stretch>
        </p:blipFill>
        <p:spPr>
          <a:xfrm>
            <a:off x="2438400" y="1447800"/>
            <a:ext cx="5877483" cy="3932046"/>
          </a:xfrm>
        </p:spPr>
      </p:pic>
    </p:spTree>
  </p:cSld>
  <p:clrMapOvr>
    <a:masterClrMapping/>
  </p:clrMapOvr>
  <p:transition>
    <p:circl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nvPr>
        </p:nvGraphicFramePr>
        <p:xfrm>
          <a:off x="1371600" y="381000"/>
          <a:ext cx="7238999" cy="6268227"/>
        </p:xfrm>
        <a:graphic>
          <a:graphicData uri="http://schemas.openxmlformats.org/drawingml/2006/table">
            <a:tbl>
              <a:tblPr firstRow="1" bandRow="1">
                <a:tableStyleId>{5C22544A-7EE6-4342-B048-85BDC9FD1C3A}</a:tableStyleId>
              </a:tblPr>
              <a:tblGrid>
                <a:gridCol w="533400">
                  <a:extLst>
                    <a:ext uri="{9D8B030D-6E8A-4147-A177-3AD203B41FA5}">
                      <a16:colId xmlns="" xmlns:a16="http://schemas.microsoft.com/office/drawing/2014/main" val="20000"/>
                    </a:ext>
                  </a:extLst>
                </a:gridCol>
                <a:gridCol w="1219200">
                  <a:extLst>
                    <a:ext uri="{9D8B030D-6E8A-4147-A177-3AD203B41FA5}">
                      <a16:colId xmlns="" xmlns:a16="http://schemas.microsoft.com/office/drawing/2014/main" val="20001"/>
                    </a:ext>
                  </a:extLst>
                </a:gridCol>
                <a:gridCol w="685800">
                  <a:extLst>
                    <a:ext uri="{9D8B030D-6E8A-4147-A177-3AD203B41FA5}">
                      <a16:colId xmlns="" xmlns:a16="http://schemas.microsoft.com/office/drawing/2014/main" val="20002"/>
                    </a:ext>
                  </a:extLst>
                </a:gridCol>
                <a:gridCol w="838200">
                  <a:extLst>
                    <a:ext uri="{9D8B030D-6E8A-4147-A177-3AD203B41FA5}">
                      <a16:colId xmlns="" xmlns:a16="http://schemas.microsoft.com/office/drawing/2014/main" val="20003"/>
                    </a:ext>
                  </a:extLst>
                </a:gridCol>
                <a:gridCol w="1066800">
                  <a:extLst>
                    <a:ext uri="{9D8B030D-6E8A-4147-A177-3AD203B41FA5}">
                      <a16:colId xmlns="" xmlns:a16="http://schemas.microsoft.com/office/drawing/2014/main" val="20004"/>
                    </a:ext>
                  </a:extLst>
                </a:gridCol>
                <a:gridCol w="1066800">
                  <a:extLst>
                    <a:ext uri="{9D8B030D-6E8A-4147-A177-3AD203B41FA5}">
                      <a16:colId xmlns="" xmlns:a16="http://schemas.microsoft.com/office/drawing/2014/main" val="20005"/>
                    </a:ext>
                  </a:extLst>
                </a:gridCol>
                <a:gridCol w="1066800">
                  <a:extLst>
                    <a:ext uri="{9D8B030D-6E8A-4147-A177-3AD203B41FA5}">
                      <a16:colId xmlns="" xmlns:a16="http://schemas.microsoft.com/office/drawing/2014/main" val="20006"/>
                    </a:ext>
                  </a:extLst>
                </a:gridCol>
                <a:gridCol w="761999">
                  <a:extLst>
                    <a:ext uri="{9D8B030D-6E8A-4147-A177-3AD203B41FA5}">
                      <a16:colId xmlns="" xmlns:a16="http://schemas.microsoft.com/office/drawing/2014/main" val="20007"/>
                    </a:ext>
                  </a:extLst>
                </a:gridCol>
              </a:tblGrid>
              <a:tr h="537987">
                <a:tc>
                  <a:txBody>
                    <a:bodyPr/>
                    <a:lstStyle/>
                    <a:p>
                      <a:r>
                        <a:rPr lang="en-IN" sz="1000" b="0" dirty="0"/>
                        <a:t>S NO.</a:t>
                      </a:r>
                      <a:endParaRPr lang="en-US" sz="1000" b="0" dirty="0"/>
                    </a:p>
                  </a:txBody>
                  <a:tcPr/>
                </a:tc>
                <a:tc>
                  <a:txBody>
                    <a:bodyPr/>
                    <a:lstStyle/>
                    <a:p>
                      <a:r>
                        <a:rPr lang="en-IN" sz="1000" b="0" dirty="0"/>
                        <a:t>REQUIREMENTS</a:t>
                      </a:r>
                      <a:endParaRPr lang="en-US" sz="1000" b="0" dirty="0"/>
                    </a:p>
                  </a:txBody>
                  <a:tcPr/>
                </a:tc>
                <a:tc>
                  <a:txBody>
                    <a:bodyPr/>
                    <a:lstStyle/>
                    <a:p>
                      <a:r>
                        <a:rPr lang="en-IN" sz="1000" b="0" dirty="0"/>
                        <a:t>REQ.</a:t>
                      </a:r>
                      <a:r>
                        <a:rPr lang="en-IN" sz="1000" b="0" baseline="0" dirty="0"/>
                        <a:t> NO</a:t>
                      </a:r>
                      <a:endParaRPr lang="en-US" sz="1000" b="0" dirty="0"/>
                    </a:p>
                  </a:txBody>
                  <a:tcPr/>
                </a:tc>
                <a:tc>
                  <a:txBody>
                    <a:bodyPr/>
                    <a:lstStyle/>
                    <a:p>
                      <a:r>
                        <a:rPr lang="en-IN" sz="1000" b="0" dirty="0"/>
                        <a:t>ESSENTIAL/DESIRABLE</a:t>
                      </a:r>
                      <a:endParaRPr lang="en-US" sz="1000" b="0" dirty="0"/>
                    </a:p>
                  </a:txBody>
                  <a:tcPr/>
                </a:tc>
                <a:tc>
                  <a:txBody>
                    <a:bodyPr/>
                    <a:lstStyle/>
                    <a:p>
                      <a:r>
                        <a:rPr lang="en-IN" sz="1000" b="0" dirty="0"/>
                        <a:t>DESCRIPTION</a:t>
                      </a:r>
                      <a:endParaRPr lang="en-US" sz="1000" b="0" dirty="0"/>
                    </a:p>
                  </a:txBody>
                  <a:tcPr/>
                </a:tc>
                <a:tc>
                  <a:txBody>
                    <a:bodyPr/>
                    <a:lstStyle/>
                    <a:p>
                      <a:r>
                        <a:rPr lang="en-IN" sz="1000" b="0" dirty="0"/>
                        <a:t>EXPECTED OUTPUT</a:t>
                      </a:r>
                      <a:endParaRPr lang="en-US" sz="1000" b="0" dirty="0"/>
                    </a:p>
                  </a:txBody>
                  <a:tcPr/>
                </a:tc>
                <a:tc>
                  <a:txBody>
                    <a:bodyPr/>
                    <a:lstStyle/>
                    <a:p>
                      <a:r>
                        <a:rPr lang="en-IN" sz="1000" b="0" dirty="0"/>
                        <a:t>ACTUAL OUTPUT</a:t>
                      </a:r>
                      <a:endParaRPr lang="en-US" sz="1000" b="0" dirty="0"/>
                    </a:p>
                  </a:txBody>
                  <a:tcPr/>
                </a:tc>
                <a:tc>
                  <a:txBody>
                    <a:bodyPr/>
                    <a:lstStyle/>
                    <a:p>
                      <a:r>
                        <a:rPr lang="en-IN" sz="1000" b="0" dirty="0"/>
                        <a:t>RESULT</a:t>
                      </a:r>
                      <a:endParaRPr lang="en-US" sz="1000" b="0" dirty="0"/>
                    </a:p>
                  </a:txBody>
                  <a:tcPr/>
                </a:tc>
                <a:extLst>
                  <a:ext uri="{0D108BD9-81ED-4DB2-BD59-A6C34878D82A}">
                    <a16:rowId xmlns="" xmlns:a16="http://schemas.microsoft.com/office/drawing/2014/main" val="10000"/>
                  </a:ext>
                </a:extLst>
              </a:tr>
              <a:tr h="836869">
                <a:tc>
                  <a:txBody>
                    <a:bodyPr/>
                    <a:lstStyle/>
                    <a:p>
                      <a:r>
                        <a:rPr lang="en-IN" sz="1000" b="0" dirty="0"/>
                        <a:t>1.</a:t>
                      </a:r>
                      <a:endParaRPr lang="en-US" sz="1000" b="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000" b="0" dirty="0"/>
                        <a:t>Loading of data set</a:t>
                      </a:r>
                      <a:endParaRPr lang="en-US" sz="1000" b="0" dirty="0"/>
                    </a:p>
                    <a:p>
                      <a:endParaRPr lang="en-US" sz="1000" b="0" dirty="0"/>
                    </a:p>
                  </a:txBody>
                  <a:tcPr/>
                </a:tc>
                <a:tc>
                  <a:txBody>
                    <a:bodyPr/>
                    <a:lstStyle/>
                    <a:p>
                      <a:r>
                        <a:rPr lang="en-IN" sz="1000" b="0" dirty="0"/>
                        <a:t>RS2</a:t>
                      </a:r>
                      <a:endParaRPr lang="en-US" sz="1000" b="0" dirty="0"/>
                    </a:p>
                  </a:txBody>
                  <a:tcPr/>
                </a:tc>
                <a:tc>
                  <a:txBody>
                    <a:bodyPr/>
                    <a:lstStyle/>
                    <a:p>
                      <a:r>
                        <a:rPr lang="en-IN" sz="1000" b="0" dirty="0"/>
                        <a:t>Essential</a:t>
                      </a:r>
                      <a:endParaRPr lang="en-US" sz="1000" b="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000" b="0" dirty="0"/>
                        <a:t>Data set is downloaded from </a:t>
                      </a:r>
                      <a:r>
                        <a:rPr lang="en-IN" sz="1000" b="0" dirty="0" err="1"/>
                        <a:t>Kaggle</a:t>
                      </a:r>
                      <a:r>
                        <a:rPr lang="en-IN" sz="1000" b="0" dirty="0"/>
                        <a:t> and then loaded</a:t>
                      </a:r>
                      <a:endParaRPr lang="en-US" sz="1000" b="0" dirty="0"/>
                    </a:p>
                    <a:p>
                      <a:endParaRPr lang="en-US" sz="1000" b="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000" b="0" dirty="0"/>
                        <a:t>Data</a:t>
                      </a:r>
                      <a:r>
                        <a:rPr lang="en-IN" sz="1000" b="0" baseline="0" dirty="0"/>
                        <a:t> set should be loaded without any errors</a:t>
                      </a:r>
                      <a:endParaRPr lang="en-US" sz="1000" b="0" dirty="0"/>
                    </a:p>
                    <a:p>
                      <a:endParaRPr lang="en-US" sz="1000" b="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000" b="0" dirty="0"/>
                        <a:t>Data</a:t>
                      </a:r>
                      <a:r>
                        <a:rPr lang="en-IN" sz="1000" b="0" baseline="0" dirty="0"/>
                        <a:t> set should be loaded without any errors</a:t>
                      </a:r>
                      <a:endParaRPr lang="en-US" sz="1000" b="0" dirty="0"/>
                    </a:p>
                    <a:p>
                      <a:endParaRPr lang="en-US" sz="1000" b="0" dirty="0"/>
                    </a:p>
                  </a:txBody>
                  <a:tcPr/>
                </a:tc>
                <a:tc>
                  <a:txBody>
                    <a:bodyPr/>
                    <a:lstStyle/>
                    <a:p>
                      <a:r>
                        <a:rPr lang="en-IN" sz="1000" b="0" dirty="0"/>
                        <a:t>Success</a:t>
                      </a:r>
                      <a:endParaRPr lang="en-US" sz="1000" b="0" dirty="0"/>
                    </a:p>
                  </a:txBody>
                  <a:tcPr/>
                </a:tc>
                <a:extLst>
                  <a:ext uri="{0D108BD9-81ED-4DB2-BD59-A6C34878D82A}">
                    <a16:rowId xmlns="" xmlns:a16="http://schemas.microsoft.com/office/drawing/2014/main" val="10001"/>
                  </a:ext>
                </a:extLst>
              </a:tr>
              <a:tr h="1135750">
                <a:tc>
                  <a:txBody>
                    <a:bodyPr/>
                    <a:lstStyle/>
                    <a:p>
                      <a:r>
                        <a:rPr lang="en-IN" sz="1000" b="0" dirty="0"/>
                        <a:t>2.</a:t>
                      </a:r>
                      <a:endParaRPr lang="en-US" sz="1000" b="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000" b="0" dirty="0"/>
                        <a:t>Data Cleaning</a:t>
                      </a:r>
                      <a:endParaRPr lang="en-US" sz="1000" b="0" dirty="0"/>
                    </a:p>
                    <a:p>
                      <a:endParaRPr lang="en-US" sz="1000" b="0" dirty="0"/>
                    </a:p>
                  </a:txBody>
                  <a:tcPr/>
                </a:tc>
                <a:tc>
                  <a:txBody>
                    <a:bodyPr/>
                    <a:lstStyle/>
                    <a:p>
                      <a:r>
                        <a:rPr lang="en-IN" sz="1000" b="0" dirty="0"/>
                        <a:t>RS3</a:t>
                      </a:r>
                      <a:endParaRPr lang="en-US" sz="1000" b="0" dirty="0"/>
                    </a:p>
                  </a:txBody>
                  <a:tcPr/>
                </a:tc>
                <a:tc>
                  <a:txBody>
                    <a:bodyPr/>
                    <a:lstStyle/>
                    <a:p>
                      <a:r>
                        <a:rPr lang="en-IN" sz="1000" b="0" dirty="0"/>
                        <a:t>Essential</a:t>
                      </a:r>
                      <a:endParaRPr lang="en-US" sz="1000" b="0" dirty="0"/>
                    </a:p>
                  </a:txBody>
                  <a:tcPr/>
                </a:tc>
                <a:tc>
                  <a:txBody>
                    <a:bodyPr/>
                    <a:lstStyle/>
                    <a:p>
                      <a:r>
                        <a:rPr lang="en-IN" sz="1000" b="0" dirty="0"/>
                        <a:t>Data set is checked for null values ;</a:t>
                      </a:r>
                      <a:r>
                        <a:rPr lang="en-IN" sz="1000" b="0" baseline="0" dirty="0"/>
                        <a:t> if any null values are found they should be handled </a:t>
                      </a:r>
                      <a:endParaRPr lang="en-US" sz="1000" b="0" dirty="0"/>
                    </a:p>
                  </a:txBody>
                  <a:tcPr/>
                </a:tc>
                <a:tc>
                  <a:txBody>
                    <a:bodyPr/>
                    <a:lstStyle/>
                    <a:p>
                      <a:r>
                        <a:rPr lang="en-IN" sz="1000" b="0" dirty="0"/>
                        <a:t>Data should be cleaned</a:t>
                      </a:r>
                      <a:r>
                        <a:rPr lang="en-IN" sz="1000" b="0" baseline="0" dirty="0"/>
                        <a:t> and should contain no null values</a:t>
                      </a:r>
                      <a:endParaRPr lang="en-US" sz="1000" b="0" dirty="0"/>
                    </a:p>
                  </a:txBody>
                  <a:tcPr/>
                </a:tc>
                <a:tc>
                  <a:txBody>
                    <a:bodyPr/>
                    <a:lstStyle/>
                    <a:p>
                      <a:r>
                        <a:rPr lang="en-IN" sz="1000" b="0" dirty="0"/>
                        <a:t>No null values are found</a:t>
                      </a:r>
                      <a:r>
                        <a:rPr lang="en-IN" sz="1000" b="0" baseline="0" dirty="0"/>
                        <a:t> </a:t>
                      </a:r>
                      <a:endParaRPr lang="en-US" sz="1000" b="0" dirty="0"/>
                    </a:p>
                  </a:txBody>
                  <a:tcPr/>
                </a:tc>
                <a:tc>
                  <a:txBody>
                    <a:bodyPr/>
                    <a:lstStyle/>
                    <a:p>
                      <a:r>
                        <a:rPr lang="en-IN" sz="1000" b="0" dirty="0"/>
                        <a:t>Success</a:t>
                      </a:r>
                      <a:endParaRPr lang="en-US" sz="1000" b="0" dirty="0"/>
                    </a:p>
                  </a:txBody>
                  <a:tcPr/>
                </a:tc>
                <a:extLst>
                  <a:ext uri="{0D108BD9-81ED-4DB2-BD59-A6C34878D82A}">
                    <a16:rowId xmlns="" xmlns:a16="http://schemas.microsoft.com/office/drawing/2014/main" val="10002"/>
                  </a:ext>
                </a:extLst>
              </a:tr>
              <a:tr h="836869">
                <a:tc>
                  <a:txBody>
                    <a:bodyPr/>
                    <a:lstStyle/>
                    <a:p>
                      <a:r>
                        <a:rPr lang="en-IN" sz="1000" b="0" dirty="0"/>
                        <a:t>3.</a:t>
                      </a:r>
                      <a:endParaRPr lang="en-US" sz="1000" b="0" dirty="0"/>
                    </a:p>
                  </a:txBody>
                  <a:tcPr/>
                </a:tc>
                <a:tc>
                  <a:txBody>
                    <a:bodyPr/>
                    <a:lstStyle/>
                    <a:p>
                      <a:r>
                        <a:rPr lang="en-IN" sz="1000" b="0" dirty="0"/>
                        <a:t>Feature selection</a:t>
                      </a:r>
                      <a:endParaRPr lang="en-US" sz="1000" b="0" dirty="0"/>
                    </a:p>
                  </a:txBody>
                  <a:tcPr/>
                </a:tc>
                <a:tc>
                  <a:txBody>
                    <a:bodyPr/>
                    <a:lstStyle/>
                    <a:p>
                      <a:r>
                        <a:rPr lang="en-IN" sz="1000" b="0" dirty="0"/>
                        <a:t>RS4</a:t>
                      </a:r>
                      <a:endParaRPr lang="en-US" sz="1000" b="0" dirty="0"/>
                    </a:p>
                  </a:txBody>
                  <a:tcPr/>
                </a:tc>
                <a:tc>
                  <a:txBody>
                    <a:bodyPr/>
                    <a:lstStyle/>
                    <a:p>
                      <a:r>
                        <a:rPr lang="en-IN" sz="1000" b="0" dirty="0"/>
                        <a:t>Essential</a:t>
                      </a:r>
                      <a:endParaRPr lang="en-US" sz="1000" b="0" dirty="0"/>
                    </a:p>
                  </a:txBody>
                  <a:tcPr/>
                </a:tc>
                <a:tc>
                  <a:txBody>
                    <a:bodyPr/>
                    <a:lstStyle/>
                    <a:p>
                      <a:r>
                        <a:rPr lang="en-IN" sz="1000" b="0" dirty="0"/>
                        <a:t>Feature selection is done by using  heat map</a:t>
                      </a:r>
                      <a:endParaRPr lang="en-US" sz="1000" b="0" dirty="0"/>
                    </a:p>
                  </a:txBody>
                  <a:tcPr/>
                </a:tc>
                <a:tc>
                  <a:txBody>
                    <a:bodyPr/>
                    <a:lstStyle/>
                    <a:p>
                      <a:r>
                        <a:rPr lang="en-IN" sz="1000" b="0" dirty="0" err="1"/>
                        <a:t>Heatmap</a:t>
                      </a:r>
                      <a:r>
                        <a:rPr lang="en-IN" sz="1000" b="0" dirty="0"/>
                        <a:t> shows whether all columns are</a:t>
                      </a:r>
                      <a:r>
                        <a:rPr lang="en-IN" sz="1000" b="0" baseline="0" dirty="0"/>
                        <a:t> relevant or not to the target </a:t>
                      </a:r>
                      <a:endParaRPr lang="en-US" sz="1000" b="0" dirty="0"/>
                    </a:p>
                  </a:txBody>
                  <a:tcPr/>
                </a:tc>
                <a:tc>
                  <a:txBody>
                    <a:bodyPr/>
                    <a:lstStyle/>
                    <a:p>
                      <a:r>
                        <a:rPr lang="en-IN" sz="1000" b="0" dirty="0" err="1"/>
                        <a:t>Heatmap</a:t>
                      </a:r>
                      <a:r>
                        <a:rPr lang="en-IN" sz="1000" b="0" baseline="0" dirty="0"/>
                        <a:t> is generated and all the </a:t>
                      </a:r>
                      <a:r>
                        <a:rPr lang="en-IN" sz="1000" b="0" baseline="0" dirty="0" err="1"/>
                        <a:t>feautres</a:t>
                      </a:r>
                      <a:r>
                        <a:rPr lang="en-IN" sz="1000" b="0" baseline="0" dirty="0"/>
                        <a:t> are found to be significant </a:t>
                      </a:r>
                      <a:endParaRPr lang="en-US" sz="1000" b="0" dirty="0"/>
                    </a:p>
                  </a:txBody>
                  <a:tcPr/>
                </a:tc>
                <a:tc>
                  <a:txBody>
                    <a:bodyPr/>
                    <a:lstStyle/>
                    <a:p>
                      <a:r>
                        <a:rPr lang="en-IN" sz="1000" b="0" dirty="0"/>
                        <a:t>Success</a:t>
                      </a:r>
                      <a:endParaRPr lang="en-US" sz="1000" b="0" dirty="0"/>
                    </a:p>
                  </a:txBody>
                  <a:tcPr/>
                </a:tc>
                <a:extLst>
                  <a:ext uri="{0D108BD9-81ED-4DB2-BD59-A6C34878D82A}">
                    <a16:rowId xmlns="" xmlns:a16="http://schemas.microsoft.com/office/drawing/2014/main" val="10003"/>
                  </a:ext>
                </a:extLst>
              </a:tr>
              <a:tr h="986310">
                <a:tc>
                  <a:txBody>
                    <a:bodyPr/>
                    <a:lstStyle/>
                    <a:p>
                      <a:r>
                        <a:rPr lang="en-IN" sz="1000" b="0" dirty="0"/>
                        <a:t>4.</a:t>
                      </a:r>
                      <a:endParaRPr lang="en-US" sz="1000" b="0" dirty="0"/>
                    </a:p>
                  </a:txBody>
                  <a:tcPr/>
                </a:tc>
                <a:tc>
                  <a:txBody>
                    <a:bodyPr/>
                    <a:lstStyle/>
                    <a:p>
                      <a:r>
                        <a:rPr lang="en-IN" sz="1000" b="0" dirty="0"/>
                        <a:t>Splitting of data set into train and test data</a:t>
                      </a:r>
                      <a:endParaRPr lang="en-US" sz="1000" b="0" dirty="0"/>
                    </a:p>
                  </a:txBody>
                  <a:tcPr/>
                </a:tc>
                <a:tc>
                  <a:txBody>
                    <a:bodyPr/>
                    <a:lstStyle/>
                    <a:p>
                      <a:r>
                        <a:rPr lang="en-IN" sz="1000" b="0" dirty="0"/>
                        <a:t>RS5</a:t>
                      </a:r>
                      <a:endParaRPr lang="en-US" sz="1000" b="0" dirty="0"/>
                    </a:p>
                  </a:txBody>
                  <a:tcPr/>
                </a:tc>
                <a:tc>
                  <a:txBody>
                    <a:bodyPr/>
                    <a:lstStyle/>
                    <a:p>
                      <a:r>
                        <a:rPr lang="en-IN" sz="1000" b="0" dirty="0"/>
                        <a:t>Essential</a:t>
                      </a:r>
                      <a:endParaRPr lang="en-US" sz="1000" b="0" dirty="0"/>
                    </a:p>
                  </a:txBody>
                  <a:tcPr/>
                </a:tc>
                <a:tc>
                  <a:txBody>
                    <a:bodyPr/>
                    <a:lstStyle/>
                    <a:p>
                      <a:r>
                        <a:rPr lang="en-IN" sz="1000" b="0" dirty="0"/>
                        <a:t>Data set is split</a:t>
                      </a:r>
                      <a:r>
                        <a:rPr lang="en-IN" sz="1000" b="0" baseline="0" dirty="0"/>
                        <a:t> into train and test data in the  ratio 8:2</a:t>
                      </a:r>
                      <a:endParaRPr lang="en-US" sz="1000" b="0" dirty="0"/>
                    </a:p>
                  </a:txBody>
                  <a:tcPr/>
                </a:tc>
                <a:tc>
                  <a:txBody>
                    <a:bodyPr/>
                    <a:lstStyle/>
                    <a:p>
                      <a:r>
                        <a:rPr lang="en-IN" sz="1000" b="0" dirty="0"/>
                        <a:t>According</a:t>
                      </a:r>
                      <a:r>
                        <a:rPr lang="en-IN" sz="1000" b="0" baseline="0" dirty="0"/>
                        <a:t> to the given ratio the data set should be split into train and test data</a:t>
                      </a:r>
                      <a:endParaRPr lang="en-US" sz="1000" b="0" dirty="0"/>
                    </a:p>
                  </a:txBody>
                  <a:tcPr/>
                </a:tc>
                <a:tc>
                  <a:txBody>
                    <a:bodyPr/>
                    <a:lstStyle/>
                    <a:p>
                      <a:r>
                        <a:rPr lang="en-IN" sz="1000" b="0" dirty="0"/>
                        <a:t>The given data set</a:t>
                      </a:r>
                      <a:r>
                        <a:rPr lang="en-IN" sz="1000" b="0" baseline="0" dirty="0"/>
                        <a:t> is split into train and test data in 8:2 ration</a:t>
                      </a:r>
                      <a:endParaRPr lang="en-US" sz="1000" b="0" dirty="0"/>
                    </a:p>
                  </a:txBody>
                  <a:tcPr/>
                </a:tc>
                <a:tc>
                  <a:txBody>
                    <a:bodyPr/>
                    <a:lstStyle/>
                    <a:p>
                      <a:r>
                        <a:rPr lang="en-IN" sz="1000" b="0" dirty="0"/>
                        <a:t>Success</a:t>
                      </a:r>
                      <a:endParaRPr lang="en-US" sz="1000" b="0" dirty="0"/>
                    </a:p>
                  </a:txBody>
                  <a:tcPr/>
                </a:tc>
                <a:extLst>
                  <a:ext uri="{0D108BD9-81ED-4DB2-BD59-A6C34878D82A}">
                    <a16:rowId xmlns="" xmlns:a16="http://schemas.microsoft.com/office/drawing/2014/main" val="10004"/>
                  </a:ext>
                </a:extLst>
              </a:tr>
              <a:tr h="986310">
                <a:tc>
                  <a:txBody>
                    <a:bodyPr/>
                    <a:lstStyle/>
                    <a:p>
                      <a:r>
                        <a:rPr lang="en-IN" sz="1000" b="0" dirty="0"/>
                        <a:t>5.</a:t>
                      </a:r>
                      <a:endParaRPr lang="en-US" sz="1000" b="0" dirty="0"/>
                    </a:p>
                  </a:txBody>
                  <a:tcPr/>
                </a:tc>
                <a:tc>
                  <a:txBody>
                    <a:bodyPr/>
                    <a:lstStyle/>
                    <a:p>
                      <a:r>
                        <a:rPr lang="en-IN" sz="1000" b="0" dirty="0"/>
                        <a:t>Isolation forest, RFA, extra tree and decision tree</a:t>
                      </a:r>
                      <a:r>
                        <a:rPr lang="en-IN" sz="1000" b="0" baseline="0" dirty="0"/>
                        <a:t> algorithms are called for given data set</a:t>
                      </a:r>
                      <a:endParaRPr lang="en-US" sz="1000" b="0" dirty="0"/>
                    </a:p>
                  </a:txBody>
                  <a:tcPr/>
                </a:tc>
                <a:tc>
                  <a:txBody>
                    <a:bodyPr/>
                    <a:lstStyle/>
                    <a:p>
                      <a:r>
                        <a:rPr lang="en-IN" sz="1000" b="0" dirty="0"/>
                        <a:t>RS6</a:t>
                      </a:r>
                      <a:endParaRPr lang="en-US" sz="1000" b="0" dirty="0"/>
                    </a:p>
                  </a:txBody>
                  <a:tcPr/>
                </a:tc>
                <a:tc>
                  <a:txBody>
                    <a:bodyPr/>
                    <a:lstStyle/>
                    <a:p>
                      <a:r>
                        <a:rPr lang="en-IN" sz="1000" b="0" dirty="0"/>
                        <a:t>Essential</a:t>
                      </a:r>
                      <a:endParaRPr lang="en-US" sz="1000" b="0" dirty="0"/>
                    </a:p>
                  </a:txBody>
                  <a:tcPr/>
                </a:tc>
                <a:tc>
                  <a:txBody>
                    <a:bodyPr/>
                    <a:lstStyle/>
                    <a:p>
                      <a:r>
                        <a:rPr lang="en-IN" sz="1000" b="0" dirty="0"/>
                        <a:t>Isolation forest, RFA, extra tree and decision tree</a:t>
                      </a:r>
                      <a:r>
                        <a:rPr lang="en-IN" sz="1000" b="0" baseline="0" dirty="0"/>
                        <a:t> are  applied</a:t>
                      </a:r>
                      <a:endParaRPr lang="en-US" sz="1000" b="0" dirty="0"/>
                    </a:p>
                  </a:txBody>
                  <a:tcPr/>
                </a:tc>
                <a:tc>
                  <a:txBody>
                    <a:bodyPr/>
                    <a:lstStyle/>
                    <a:p>
                      <a:r>
                        <a:rPr lang="en-IN" sz="1000" b="0" dirty="0"/>
                        <a:t>Each of</a:t>
                      </a:r>
                      <a:r>
                        <a:rPr lang="en-IN" sz="1000" b="0" baseline="0" dirty="0"/>
                        <a:t> the model applied should work without any errors</a:t>
                      </a:r>
                      <a:endParaRPr lang="en-US" sz="1000" b="0" dirty="0"/>
                    </a:p>
                  </a:txBody>
                  <a:tcPr/>
                </a:tc>
                <a:tc>
                  <a:txBody>
                    <a:bodyPr/>
                    <a:lstStyle/>
                    <a:p>
                      <a:r>
                        <a:rPr lang="en-IN" sz="1000" b="0" dirty="0"/>
                        <a:t>Results</a:t>
                      </a:r>
                      <a:r>
                        <a:rPr lang="en-IN" sz="1000" b="0" baseline="0" dirty="0"/>
                        <a:t> are classified into fraud and non fraud transaction</a:t>
                      </a:r>
                      <a:endParaRPr lang="en-US" sz="1000" b="0" dirty="0"/>
                    </a:p>
                  </a:txBody>
                  <a:tcPr/>
                </a:tc>
                <a:tc>
                  <a:txBody>
                    <a:bodyPr/>
                    <a:lstStyle/>
                    <a:p>
                      <a:r>
                        <a:rPr lang="en-IN" sz="1000" b="0" dirty="0"/>
                        <a:t>Success</a:t>
                      </a:r>
                      <a:endParaRPr lang="en-US" sz="1000" b="0" dirty="0"/>
                    </a:p>
                  </a:txBody>
                  <a:tcPr/>
                </a:tc>
                <a:extLst>
                  <a:ext uri="{0D108BD9-81ED-4DB2-BD59-A6C34878D82A}">
                    <a16:rowId xmlns="" xmlns:a16="http://schemas.microsoft.com/office/drawing/2014/main" val="10005"/>
                  </a:ext>
                </a:extLst>
              </a:tr>
              <a:tr h="836869">
                <a:tc>
                  <a:txBody>
                    <a:bodyPr/>
                    <a:lstStyle/>
                    <a:p>
                      <a:r>
                        <a:rPr lang="en-IN" sz="1000" b="0" dirty="0"/>
                        <a:t>6.</a:t>
                      </a:r>
                      <a:endParaRPr lang="en-US" sz="1000" b="0" dirty="0"/>
                    </a:p>
                  </a:txBody>
                  <a:tcPr/>
                </a:tc>
                <a:tc>
                  <a:txBody>
                    <a:bodyPr/>
                    <a:lstStyle/>
                    <a:p>
                      <a:r>
                        <a:rPr lang="en-IN" sz="1000" b="0" dirty="0"/>
                        <a:t>Evaluation and comparison</a:t>
                      </a:r>
                      <a:r>
                        <a:rPr lang="en-IN" sz="1000" b="0" baseline="0" dirty="0"/>
                        <a:t> of models</a:t>
                      </a:r>
                      <a:endParaRPr lang="en-US" sz="1000" b="0" dirty="0"/>
                    </a:p>
                  </a:txBody>
                  <a:tcPr/>
                </a:tc>
                <a:tc>
                  <a:txBody>
                    <a:bodyPr/>
                    <a:lstStyle/>
                    <a:p>
                      <a:r>
                        <a:rPr lang="en-IN" sz="1000" b="0" dirty="0"/>
                        <a:t>RS7</a:t>
                      </a:r>
                      <a:endParaRPr lang="en-US" sz="1000" b="0" dirty="0"/>
                    </a:p>
                  </a:txBody>
                  <a:tcPr/>
                </a:tc>
                <a:tc>
                  <a:txBody>
                    <a:bodyPr/>
                    <a:lstStyle/>
                    <a:p>
                      <a:r>
                        <a:rPr lang="en-IN" sz="1000" b="0" dirty="0"/>
                        <a:t>Essential</a:t>
                      </a:r>
                      <a:endParaRPr lang="en-US" sz="1000" b="0" dirty="0"/>
                    </a:p>
                  </a:txBody>
                  <a:tcPr/>
                </a:tc>
                <a:tc>
                  <a:txBody>
                    <a:bodyPr/>
                    <a:lstStyle/>
                    <a:p>
                      <a:r>
                        <a:rPr lang="en-IN" sz="1000" b="0" dirty="0"/>
                        <a:t>The confusion matrix,</a:t>
                      </a:r>
                      <a:r>
                        <a:rPr lang="en-IN" sz="1000" b="0" baseline="0" dirty="0"/>
                        <a:t> accuracy, precision, </a:t>
                      </a:r>
                      <a:r>
                        <a:rPr lang="en-IN" sz="1000" b="0" baseline="0" dirty="0" err="1"/>
                        <a:t>recalll</a:t>
                      </a:r>
                      <a:r>
                        <a:rPr lang="en-IN" sz="1000" b="0" baseline="0" dirty="0"/>
                        <a:t> and FI-score are measured</a:t>
                      </a:r>
                      <a:endParaRPr lang="en-US" sz="1000" b="0" dirty="0"/>
                    </a:p>
                  </a:txBody>
                  <a:tcPr/>
                </a:tc>
                <a:tc>
                  <a:txBody>
                    <a:bodyPr/>
                    <a:lstStyle/>
                    <a:p>
                      <a:r>
                        <a:rPr lang="en-IN" sz="1000" b="0" dirty="0"/>
                        <a:t>All the evaluation properties</a:t>
                      </a:r>
                      <a:r>
                        <a:rPr lang="en-IN" sz="1000" b="0" baseline="0" dirty="0"/>
                        <a:t> are measured properly</a:t>
                      </a:r>
                      <a:endParaRPr lang="en-US" sz="1000" b="0" dirty="0"/>
                    </a:p>
                  </a:txBody>
                  <a:tcPr/>
                </a:tc>
                <a:tc>
                  <a:txBody>
                    <a:bodyPr/>
                    <a:lstStyle/>
                    <a:p>
                      <a:r>
                        <a:rPr lang="en-IN" sz="1000" b="0" dirty="0"/>
                        <a:t>All the properties</a:t>
                      </a:r>
                      <a:r>
                        <a:rPr lang="en-IN" sz="1000" b="0" baseline="0" dirty="0"/>
                        <a:t> are measured and compared</a:t>
                      </a:r>
                      <a:endParaRPr lang="en-US" sz="1000" b="0" dirty="0"/>
                    </a:p>
                  </a:txBody>
                  <a:tcPr/>
                </a:tc>
                <a:tc>
                  <a:txBody>
                    <a:bodyPr/>
                    <a:lstStyle/>
                    <a:p>
                      <a:r>
                        <a:rPr lang="en-IN" sz="1000" b="0" dirty="0"/>
                        <a:t>Success</a:t>
                      </a:r>
                      <a:endParaRPr lang="en-US" sz="1000" b="0" dirty="0"/>
                    </a:p>
                  </a:txBody>
                  <a:tcPr/>
                </a:tc>
                <a:extLst>
                  <a:ext uri="{0D108BD9-81ED-4DB2-BD59-A6C34878D82A}">
                    <a16:rowId xmlns="" xmlns:a16="http://schemas.microsoft.com/office/drawing/2014/main" val="10006"/>
                  </a:ext>
                </a:extLst>
              </a:tr>
            </a:tbl>
          </a:graphicData>
        </a:graphic>
      </p:graphicFrame>
      <p:sp>
        <p:nvSpPr>
          <p:cNvPr id="5" name="Title 4"/>
          <p:cNvSpPr>
            <a:spLocks noGrp="1"/>
          </p:cNvSpPr>
          <p:nvPr>
            <p:ph type="title"/>
          </p:nvPr>
        </p:nvSpPr>
        <p:spPr>
          <a:xfrm>
            <a:off x="1435608" y="0"/>
            <a:ext cx="7498080" cy="457200"/>
          </a:xfrm>
        </p:spPr>
        <p:txBody>
          <a:bodyPr>
            <a:normAutofit/>
          </a:bodyPr>
          <a:lstStyle/>
          <a:p>
            <a:pPr algn="ctr"/>
            <a:r>
              <a:rPr lang="en-IN" sz="2000" dirty="0"/>
              <a:t> Test Case</a:t>
            </a:r>
            <a:endParaRPr lang="en-US" sz="2000" dirty="0"/>
          </a:p>
        </p:txBody>
      </p:sp>
    </p:spTree>
  </p:cSld>
  <p:clrMapOvr>
    <a:masterClrMapping/>
  </p:clrMapOvr>
  <p:transition>
    <p:cover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304800"/>
            <a:ext cx="7620000" cy="2133600"/>
          </a:xfrm>
        </p:spPr>
        <p:txBody>
          <a:bodyPr>
            <a:prstTxWarp prst="textCurveDown">
              <a:avLst/>
            </a:prstTxWarp>
            <a:normAutofit/>
            <a:scene3d>
              <a:camera prst="perspectiveBelow"/>
              <a:lightRig rig="threePt" dir="t"/>
            </a:scene3d>
          </a:bodyPr>
          <a:lstStyle/>
          <a:p>
            <a:pPr algn="ctr"/>
            <a:r>
              <a:rPr lang="en-IN" sz="4400"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glow rad="139700">
                    <a:schemeClr val="accent6">
                      <a:satMod val="175000"/>
                      <a:alpha val="40000"/>
                    </a:schemeClr>
                  </a:glow>
                  <a:innerShdw blurRad="69850" dist="43180" dir="5400000">
                    <a:srgbClr val="000000">
                      <a:alpha val="65000"/>
                    </a:srgbClr>
                  </a:innerShdw>
                  <a:reflection blurRad="6350" stA="55000" endA="300" endPos="45500" dir="5400000" sy="-100000" algn="bl" rotWithShape="0"/>
                </a:effectLst>
              </a:rPr>
              <a:t>STOCK BABA:</a:t>
            </a:r>
            <a:br>
              <a:rPr lang="en-IN" sz="4400"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glow rad="139700">
                    <a:schemeClr val="accent6">
                      <a:satMod val="175000"/>
                      <a:alpha val="40000"/>
                    </a:schemeClr>
                  </a:glow>
                  <a:innerShdw blurRad="69850" dist="43180" dir="5400000">
                    <a:srgbClr val="000000">
                      <a:alpha val="65000"/>
                    </a:srgbClr>
                  </a:innerShdw>
                  <a:reflection blurRad="6350" stA="55000" endA="300" endPos="45500" dir="5400000" sy="-100000" algn="bl" rotWithShape="0"/>
                </a:effectLst>
              </a:rPr>
            </a:br>
            <a:r>
              <a:rPr lang="en-IN" sz="4400"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glow rad="139700">
                    <a:schemeClr val="accent6">
                      <a:satMod val="175000"/>
                      <a:alpha val="40000"/>
                    </a:schemeClr>
                  </a:glow>
                  <a:innerShdw blurRad="69850" dist="43180" dir="5400000">
                    <a:srgbClr val="000000">
                      <a:alpha val="65000"/>
                    </a:srgbClr>
                  </a:innerShdw>
                  <a:reflection blurRad="6350" stA="55000" endA="300" endPos="45500" dir="5400000" sy="-100000" algn="bl" rotWithShape="0"/>
                </a:effectLst>
              </a:rPr>
              <a:t>stock price analysis</a:t>
            </a:r>
            <a:endParaRPr lang="en-US" sz="4400"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glow rad="139700">
                  <a:schemeClr val="accent6">
                    <a:satMod val="175000"/>
                    <a:alpha val="40000"/>
                  </a:schemeClr>
                </a:glow>
                <a:innerShdw blurRad="69850" dist="43180" dir="5400000">
                  <a:srgbClr val="000000">
                    <a:alpha val="65000"/>
                  </a:srgbClr>
                </a:innerShdw>
                <a:reflection blurRad="6350" stA="55000" endA="300" endPos="45500" dir="5400000" sy="-100000" algn="bl" rotWithShape="0"/>
              </a:effectLst>
            </a:endParaRPr>
          </a:p>
        </p:txBody>
      </p:sp>
      <p:pic>
        <p:nvPicPr>
          <p:cNvPr id="6" name="Content Placeholder 5" descr="GYG-removebg-preview.png"/>
          <p:cNvPicPr>
            <a:picLocks noGrp="1" noChangeAspect="1"/>
          </p:cNvPicPr>
          <p:nvPr>
            <p:ph idx="1"/>
          </p:nvPr>
        </p:nvPicPr>
        <p:blipFill>
          <a:blip r:embed="rId2" cstate="print"/>
          <a:stretch>
            <a:fillRect/>
          </a:stretch>
        </p:blipFill>
        <p:spPr>
          <a:xfrm>
            <a:off x="3505200" y="2590800"/>
            <a:ext cx="3186101" cy="2438400"/>
          </a:xfrm>
        </p:spPr>
      </p:pic>
    </p:spTree>
  </p:cSld>
  <p:clrMapOvr>
    <a:masterClrMapping/>
  </p:clrMapOvr>
  <p:transition>
    <p:spli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5F75A77-583C-3976-CA69-C4B8AD9FA517}"/>
              </a:ext>
            </a:extLst>
          </p:cNvPr>
          <p:cNvSpPr>
            <a:spLocks noGrp="1"/>
          </p:cNvSpPr>
          <p:nvPr>
            <p:ph type="title"/>
          </p:nvPr>
        </p:nvSpPr>
        <p:spPr/>
        <p:txBody>
          <a:bodyPr/>
          <a:lstStyle/>
          <a:p>
            <a:r>
              <a:rPr lang="en-US" dirty="0"/>
              <a:t>Conclusion:</a:t>
            </a:r>
            <a:endParaRPr lang="en-IN" dirty="0"/>
          </a:p>
        </p:txBody>
      </p:sp>
      <p:sp>
        <p:nvSpPr>
          <p:cNvPr id="3" name="Content Placeholder 2">
            <a:extLst>
              <a:ext uri="{FF2B5EF4-FFF2-40B4-BE49-F238E27FC236}">
                <a16:creationId xmlns="" xmlns:a16="http://schemas.microsoft.com/office/drawing/2014/main" id="{81D77F54-9D3B-5D60-9405-4DB9802B446D}"/>
              </a:ext>
            </a:extLst>
          </p:cNvPr>
          <p:cNvSpPr>
            <a:spLocks noGrp="1"/>
          </p:cNvSpPr>
          <p:nvPr>
            <p:ph idx="1"/>
          </p:nvPr>
        </p:nvSpPr>
        <p:spPr>
          <a:xfrm>
            <a:off x="1447800" y="1371600"/>
            <a:ext cx="7498080" cy="5257800"/>
          </a:xfrm>
        </p:spPr>
        <p:style>
          <a:lnRef idx="1">
            <a:schemeClr val="accent2"/>
          </a:lnRef>
          <a:fillRef idx="2">
            <a:schemeClr val="accent2"/>
          </a:fillRef>
          <a:effectRef idx="1">
            <a:schemeClr val="accent2"/>
          </a:effectRef>
          <a:fontRef idx="minor">
            <a:schemeClr val="dk1"/>
          </a:fontRef>
        </p:style>
        <p:txBody>
          <a:bodyPr>
            <a:noAutofit/>
          </a:bodyPr>
          <a:lstStyle/>
          <a:p>
            <a:pPr algn="just" rtl="0">
              <a:spcBef>
                <a:spcPts val="0"/>
              </a:spcBef>
              <a:spcAft>
                <a:spcPts val="0"/>
              </a:spcAft>
              <a:buNone/>
            </a:pPr>
            <a:r>
              <a:rPr lang="en-US" sz="2000" b="0" i="0" u="none" strike="noStrike" dirty="0">
                <a:solidFill>
                  <a:srgbClr val="222222"/>
                </a:solidFill>
                <a:effectLst/>
                <a:latin typeface="Times New Roman" panose="02020603050405020304" pitchFamily="18" charset="0"/>
                <a:cs typeface="Times New Roman" panose="02020603050405020304" pitchFamily="18" charset="0"/>
              </a:rPr>
              <a:t>However, with the introduction of Machine Learning and its strong algorithms, the most recent market research and Stock Market Prediction advancements have begun to include such approaches in analyzing stock market data. The Opening Value of the stock, the Highest and Lowest values of that stock on the same days, as well as the Closing Value at the end of the day, are all indicated for each date. Furthermore, the total volume of the stocks in the market is provided. With this information, it is up to the job of a Machine Learning Data Scientist to look at the data and develop different algorithms that may help in finding appropriate stocks values. </a:t>
            </a:r>
            <a:endParaRPr lang="en-US" sz="2000" b="0" i="0" u="none" strike="noStrike" dirty="0" smtClean="0">
              <a:solidFill>
                <a:srgbClr val="222222"/>
              </a:solidFill>
              <a:effectLst/>
              <a:latin typeface="Times New Roman" panose="02020603050405020304" pitchFamily="18" charset="0"/>
              <a:cs typeface="Times New Roman" panose="02020603050405020304" pitchFamily="18" charset="0"/>
            </a:endParaRPr>
          </a:p>
          <a:p>
            <a:pPr algn="just" rtl="0">
              <a:spcBef>
                <a:spcPts val="0"/>
              </a:spcBef>
              <a:spcAft>
                <a:spcPts val="0"/>
              </a:spcAft>
              <a:buNone/>
            </a:pPr>
            <a:endParaRPr lang="en-US" sz="2000" b="0" dirty="0">
              <a:effectLst/>
              <a:latin typeface="Times New Roman" panose="02020603050405020304" pitchFamily="18" charset="0"/>
              <a:cs typeface="Times New Roman" panose="02020603050405020304" pitchFamily="18" charset="0"/>
            </a:endParaRPr>
          </a:p>
          <a:p>
            <a:pPr algn="just" rtl="0">
              <a:spcBef>
                <a:spcPts val="0"/>
              </a:spcBef>
              <a:spcAft>
                <a:spcPts val="1200"/>
              </a:spcAft>
              <a:buNone/>
            </a:pPr>
            <a:r>
              <a:rPr lang="en-US" sz="2000" b="0" i="0" u="none" strike="noStrike" dirty="0">
                <a:solidFill>
                  <a:srgbClr val="222222"/>
                </a:solidFill>
                <a:effectLst/>
                <a:latin typeface="Times New Roman" panose="02020603050405020304" pitchFamily="18" charset="0"/>
                <a:cs typeface="Times New Roman" panose="02020603050405020304" pitchFamily="18" charset="0"/>
              </a:rPr>
              <a:t>Predicting the stock market was a time-consuming and laborious procedure a few years or even a decade ago. However, with the application of machine learning for stock market forecasts, the procedure has become much simpler. Machine learning not only saves time and resources but also outperforms people in terms of performance.</a:t>
            </a:r>
            <a:endParaRPr lang="en-US" sz="2000" b="0" dirty="0">
              <a:effectLst/>
              <a:latin typeface="Times New Roman" panose="02020603050405020304" pitchFamily="18" charset="0"/>
              <a:cs typeface="Times New Roman" panose="02020603050405020304" pitchFamily="18" charset="0"/>
            </a:endParaRPr>
          </a:p>
          <a:p>
            <a:endParaRPr lang="en-IN" sz="2000" dirty="0"/>
          </a:p>
        </p:txBody>
      </p:sp>
    </p:spTree>
    <p:extLst>
      <p:ext uri="{BB962C8B-B14F-4D97-AF65-F5344CB8AC3E}">
        <p14:creationId xmlns="" xmlns:p14="http://schemas.microsoft.com/office/powerpoint/2010/main" val="2760525496"/>
      </p:ext>
    </p:extLst>
  </p:cSld>
  <p:clrMapOvr>
    <a:masterClrMapping/>
  </p:clrMapOvr>
  <p:transition>
    <p:push dir="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Thank you.gif"/>
          <p:cNvPicPr>
            <a:picLocks noGrp="1" noChangeAspect="1"/>
          </p:cNvPicPr>
          <p:nvPr>
            <p:ph idx="1"/>
          </p:nvPr>
        </p:nvPicPr>
        <p:blipFill>
          <a:blip r:embed="rId2" cstate="print"/>
          <a:stretch>
            <a:fillRect/>
          </a:stretch>
        </p:blipFill>
        <p:spPr>
          <a:xfrm>
            <a:off x="1371600" y="274638"/>
            <a:ext cx="7518400" cy="6126162"/>
          </a:xfrm>
        </p:spPr>
      </p:pic>
    </p:spTree>
  </p:cSld>
  <p:clrMapOvr>
    <a:masterClrMapping/>
  </p:clrMapOvr>
  <p:transition>
    <p:dissolv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Subtitle 2"/>
          <p:cNvSpPr>
            <a:spLocks noGrp="1"/>
          </p:cNvSpPr>
          <p:nvPr>
            <p:ph idx="1"/>
          </p:nvPr>
        </p:nvSpPr>
        <p:spPr>
          <a:xfrm>
            <a:off x="1447800" y="609600"/>
            <a:ext cx="7485888" cy="6019800"/>
          </a:xfrm>
        </p:spPr>
        <p:style>
          <a:lnRef idx="1">
            <a:schemeClr val="dk1"/>
          </a:lnRef>
          <a:fillRef idx="2">
            <a:schemeClr val="dk1"/>
          </a:fillRef>
          <a:effectRef idx="1">
            <a:schemeClr val="dk1"/>
          </a:effectRef>
          <a:fontRef idx="minor">
            <a:schemeClr val="dk1"/>
          </a:fontRef>
        </p:style>
        <p:txBody>
          <a:bodyPr>
            <a:normAutofit/>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pPr>
              <a:buNone/>
            </a:pPr>
            <a:r>
              <a:rPr lang="en-IN" b="1" u="sng" dirty="0">
                <a:ln/>
                <a:solidFill>
                  <a:schemeClr val="tx1"/>
                </a:solidFill>
                <a:effectLst>
                  <a:outerShdw blurRad="50800" dist="38100" algn="l" rotWithShape="0">
                    <a:prstClr val="black">
                      <a:alpha val="40000"/>
                    </a:prstClr>
                  </a:outerShdw>
                  <a:reflection blurRad="6350" stA="55000" endA="300" endPos="45500" dir="5400000" sy="-100000" algn="bl" rotWithShape="0"/>
                </a:effectLst>
              </a:rPr>
              <a:t>TEAM GUIDE:</a:t>
            </a:r>
          </a:p>
          <a:p>
            <a:pPr>
              <a:buNone/>
            </a:pPr>
            <a:r>
              <a:rPr lang="en-IN" b="1" dirty="0">
                <a:ln/>
                <a:solidFill>
                  <a:srgbClr val="FF0000"/>
                </a:solidFill>
                <a:effectLst>
                  <a:outerShdw blurRad="50800" dist="38100" algn="l" rotWithShape="0">
                    <a:prstClr val="black">
                      <a:alpha val="40000"/>
                    </a:prstClr>
                  </a:outerShdw>
                  <a:reflection blurRad="6350" stA="55000" endA="300" endPos="45500" dir="5400000" sy="-100000" algn="bl" rotWithShape="0"/>
                </a:effectLst>
              </a:rPr>
              <a:t>Mr. </a:t>
            </a:r>
            <a:r>
              <a:rPr lang="en-IN" b="1" dirty="0" err="1">
                <a:ln/>
                <a:solidFill>
                  <a:srgbClr val="FF0000"/>
                </a:solidFill>
                <a:effectLst>
                  <a:outerShdw blurRad="50800" dist="38100" algn="l" rotWithShape="0">
                    <a:prstClr val="black">
                      <a:alpha val="40000"/>
                    </a:prstClr>
                  </a:outerShdw>
                  <a:reflection blurRad="6350" stA="55000" endA="300" endPos="45500" dir="5400000" sy="-100000" algn="bl" rotWithShape="0"/>
                </a:effectLst>
              </a:rPr>
              <a:t>Syed</a:t>
            </a:r>
            <a:r>
              <a:rPr lang="en-IN" b="1" dirty="0">
                <a:ln/>
                <a:solidFill>
                  <a:srgbClr val="FF0000"/>
                </a:solidFill>
                <a:effectLst>
                  <a:outerShdw blurRad="50800" dist="38100" algn="l" rotWithShape="0">
                    <a:prstClr val="black">
                      <a:alpha val="40000"/>
                    </a:prstClr>
                  </a:outerShdw>
                  <a:reflection blurRad="6350" stA="55000" endA="300" endPos="45500" dir="5400000" sy="-100000" algn="bl" rotWithShape="0"/>
                </a:effectLst>
              </a:rPr>
              <a:t> </a:t>
            </a:r>
            <a:r>
              <a:rPr lang="en-IN" b="1" dirty="0" err="1">
                <a:ln/>
                <a:solidFill>
                  <a:srgbClr val="FF0000"/>
                </a:solidFill>
                <a:effectLst>
                  <a:outerShdw blurRad="50800" dist="38100" algn="l" rotWithShape="0">
                    <a:prstClr val="black">
                      <a:alpha val="40000"/>
                    </a:prstClr>
                  </a:outerShdw>
                  <a:reflection blurRad="6350" stA="55000" endA="300" endPos="45500" dir="5400000" sy="-100000" algn="bl" rotWithShape="0"/>
                </a:effectLst>
              </a:rPr>
              <a:t>Mujib</a:t>
            </a:r>
            <a:r>
              <a:rPr lang="en-IN" b="1" dirty="0">
                <a:ln/>
                <a:solidFill>
                  <a:srgbClr val="FF0000"/>
                </a:solidFill>
                <a:effectLst>
                  <a:outerShdw blurRad="50800" dist="38100" algn="l" rotWithShape="0">
                    <a:prstClr val="black">
                      <a:alpha val="40000"/>
                    </a:prstClr>
                  </a:outerShdw>
                  <a:reflection blurRad="6350" stA="55000" endA="300" endPos="45500" dir="5400000" sy="-100000" algn="bl" rotWithShape="0"/>
                </a:effectLst>
              </a:rPr>
              <a:t> </a:t>
            </a:r>
            <a:r>
              <a:rPr lang="en-IN" b="1" dirty="0" err="1">
                <a:ln/>
                <a:solidFill>
                  <a:srgbClr val="FF0000"/>
                </a:solidFill>
                <a:effectLst>
                  <a:outerShdw blurRad="50800" dist="38100" algn="l" rotWithShape="0">
                    <a:prstClr val="black">
                      <a:alpha val="40000"/>
                    </a:prstClr>
                  </a:outerShdw>
                  <a:reflection blurRad="6350" stA="55000" endA="300" endPos="45500" dir="5400000" sy="-100000" algn="bl" rotWithShape="0"/>
                </a:effectLst>
              </a:rPr>
              <a:t>Rahaman</a:t>
            </a:r>
            <a:endParaRPr lang="en-IN" b="1" u="sng" dirty="0">
              <a:ln/>
              <a:solidFill>
                <a:schemeClr val="tx1"/>
              </a:solidFill>
              <a:effectLst>
                <a:outerShdw blurRad="50800" dist="38100" algn="l" rotWithShape="0">
                  <a:prstClr val="black">
                    <a:alpha val="40000"/>
                  </a:prstClr>
                </a:outerShdw>
              </a:effectLst>
            </a:endParaRPr>
          </a:p>
          <a:p>
            <a:pPr>
              <a:buNone/>
            </a:pPr>
            <a:endParaRPr lang="en-IN" b="1" u="sng" dirty="0">
              <a:ln/>
              <a:solidFill>
                <a:schemeClr val="tx1"/>
              </a:solidFill>
              <a:effectLst>
                <a:outerShdw blurRad="50800" dist="38100" algn="l" rotWithShape="0">
                  <a:prstClr val="black">
                    <a:alpha val="40000"/>
                  </a:prstClr>
                </a:outerShdw>
              </a:effectLst>
            </a:endParaRPr>
          </a:p>
          <a:p>
            <a:pPr>
              <a:buNone/>
            </a:pPr>
            <a:r>
              <a:rPr lang="en-IN" b="1" u="sng" dirty="0">
                <a:ln/>
                <a:solidFill>
                  <a:schemeClr val="tx1"/>
                </a:solidFill>
                <a:effectLst>
                  <a:outerShdw blurRad="50800" dist="38100" algn="l" rotWithShape="0">
                    <a:prstClr val="black">
                      <a:alpha val="40000"/>
                    </a:prstClr>
                  </a:outerShdw>
                </a:effectLst>
              </a:rPr>
              <a:t>GROUP MEMBERS:</a:t>
            </a:r>
          </a:p>
          <a:p>
            <a:pPr>
              <a:buNone/>
            </a:pPr>
            <a:r>
              <a:rPr lang="en-IN" b="1" dirty="0">
                <a:ln/>
                <a:solidFill>
                  <a:srgbClr val="FF0000"/>
                </a:solidFill>
                <a:effectLst>
                  <a:outerShdw blurRad="50800" dist="38100" algn="l" rotWithShape="0">
                    <a:prstClr val="black">
                      <a:alpha val="40000"/>
                    </a:prstClr>
                  </a:outerShdw>
                  <a:reflection blurRad="6350" stA="55000" endA="300" endPos="45500" dir="5400000" sy="-100000" algn="bl" rotWithShape="0"/>
                </a:effectLst>
              </a:rPr>
              <a:t>PURVIKA</a:t>
            </a:r>
          </a:p>
          <a:p>
            <a:pPr>
              <a:buNone/>
            </a:pPr>
            <a:r>
              <a:rPr lang="en-IN" b="1" dirty="0">
                <a:ln/>
                <a:solidFill>
                  <a:srgbClr val="FF0000"/>
                </a:solidFill>
                <a:effectLst>
                  <a:outerShdw blurRad="50800" dist="38100" algn="l" rotWithShape="0">
                    <a:prstClr val="black">
                      <a:alpha val="40000"/>
                    </a:prstClr>
                  </a:outerShdw>
                  <a:reflection blurRad="6350" stA="55000" endA="300" endPos="45500" dir="5400000" sy="-100000" algn="bl" rotWithShape="0"/>
                </a:effectLst>
              </a:rPr>
              <a:t>ANUSHA</a:t>
            </a:r>
          </a:p>
          <a:p>
            <a:pPr>
              <a:buNone/>
            </a:pPr>
            <a:r>
              <a:rPr lang="en-IN" b="1" dirty="0">
                <a:ln/>
                <a:solidFill>
                  <a:srgbClr val="FF0000"/>
                </a:solidFill>
                <a:effectLst>
                  <a:outerShdw blurRad="50800" dist="38100" algn="l" rotWithShape="0">
                    <a:prstClr val="black">
                      <a:alpha val="40000"/>
                    </a:prstClr>
                  </a:outerShdw>
                  <a:reflection blurRad="6350" stA="55000" endA="300" endPos="45500" dir="5400000" sy="-100000" algn="bl" rotWithShape="0"/>
                </a:effectLst>
              </a:rPr>
              <a:t>TANU</a:t>
            </a:r>
          </a:p>
          <a:p>
            <a:pPr>
              <a:buNone/>
            </a:pPr>
            <a:r>
              <a:rPr lang="en-IN" b="1" dirty="0">
                <a:ln/>
                <a:solidFill>
                  <a:srgbClr val="FF0000"/>
                </a:solidFill>
                <a:effectLst>
                  <a:outerShdw blurRad="50800" dist="38100" algn="l" rotWithShape="0">
                    <a:prstClr val="black">
                      <a:alpha val="40000"/>
                    </a:prstClr>
                  </a:outerShdw>
                  <a:reflection blurRad="6350" stA="55000" endA="300" endPos="45500" dir="5400000" sy="-100000" algn="bl" rotWithShape="0"/>
                </a:effectLst>
              </a:rPr>
              <a:t>SAMBHAVI </a:t>
            </a:r>
          </a:p>
          <a:p>
            <a:pPr>
              <a:buNone/>
            </a:pPr>
            <a:endParaRPr lang="en-IN" b="1" dirty="0">
              <a:ln/>
              <a:solidFill>
                <a:srgbClr val="FF0000"/>
              </a:solidFill>
              <a:effectLst>
                <a:outerShdw blurRad="50800" dist="38100" algn="l" rotWithShape="0">
                  <a:prstClr val="black">
                    <a:alpha val="40000"/>
                  </a:prstClr>
                </a:outerShdw>
                <a:reflection blurRad="6350" stA="55000" endA="300" endPos="45500" dir="5400000" sy="-100000" algn="bl" rotWithShape="0"/>
              </a:effectLst>
            </a:endParaRPr>
          </a:p>
          <a:p>
            <a:pPr>
              <a:buNone/>
            </a:pPr>
            <a:endParaRPr lang="en-US" b="1" dirty="0">
              <a:ln/>
              <a:solidFill>
                <a:srgbClr val="FF0000"/>
              </a:solidFill>
              <a:effectLst>
                <a:outerShdw blurRad="50800" dist="38100" algn="l" rotWithShape="0">
                  <a:prstClr val="black">
                    <a:alpha val="40000"/>
                  </a:prstClr>
                </a:outerShdw>
                <a:reflection blurRad="6350" stA="55000" endA="300" endPos="45500" dir="5400000" sy="-100000" algn="bl" rotWithShape="0"/>
              </a:effectLst>
            </a:endParaRPr>
          </a:p>
        </p:txBody>
      </p:sp>
    </p:spTree>
  </p:cSld>
  <p:clrMapOvr>
    <a:masterClrMapping/>
  </p:clrMapOvr>
  <p:transition>
    <p:strips/>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71600" y="1219200"/>
            <a:ext cx="7162800" cy="5105400"/>
          </a:xfrm>
        </p:spPr>
        <p:style>
          <a:lnRef idx="1">
            <a:schemeClr val="accent2"/>
          </a:lnRef>
          <a:fillRef idx="2">
            <a:schemeClr val="accent2"/>
          </a:fillRef>
          <a:effectRef idx="1">
            <a:schemeClr val="accent2"/>
          </a:effectRef>
          <a:fontRef idx="minor">
            <a:schemeClr val="dk1"/>
          </a:fontRef>
        </p:style>
        <p:txBody>
          <a:bodyPr>
            <a:noAutofit/>
          </a:bodyPr>
          <a:lstStyle/>
          <a:p>
            <a:pPr algn="just" rtl="0">
              <a:spcBef>
                <a:spcPts val="1100"/>
              </a:spcBef>
              <a:spcAft>
                <a:spcPts val="0"/>
              </a:spcAft>
            </a:pPr>
            <a:r>
              <a:rPr lang="en-US" sz="1600" b="0" i="0" u="none" strike="noStrike" dirty="0">
                <a:solidFill>
                  <a:srgbClr val="111111"/>
                </a:solidFill>
                <a:effectLst/>
                <a:latin typeface="Times New Roman" panose="02020603050405020304" pitchFamily="18" charset="0"/>
                <a:cs typeface="Times New Roman" panose="02020603050405020304" pitchFamily="18" charset="0"/>
              </a:rPr>
              <a:t>In the finance world stock trading is one of the most important activities. Stock market prediction is an act of trying to determine the future value of a stock or other financial instrument traded on a financial exchange. This project explains the prediction of a stock using Machine Learning. The technical and fundamental or the time series analysis is used by most of the stockbrokers while making the stock predictions. </a:t>
            </a:r>
            <a:endParaRPr lang="en-US" sz="1600" b="0" dirty="0">
              <a:effectLst/>
              <a:latin typeface="Times New Roman" panose="02020603050405020304" pitchFamily="18" charset="0"/>
              <a:cs typeface="Times New Roman" panose="02020603050405020304" pitchFamily="18" charset="0"/>
            </a:endParaRPr>
          </a:p>
          <a:p>
            <a:pPr algn="just" rtl="0">
              <a:spcBef>
                <a:spcPts val="0"/>
              </a:spcBef>
              <a:spcAft>
                <a:spcPts val="1100"/>
              </a:spcAft>
            </a:pPr>
            <a:r>
              <a:rPr lang="en-US" sz="1600" b="0" i="0" u="none" strike="noStrike" dirty="0">
                <a:solidFill>
                  <a:srgbClr val="111111"/>
                </a:solidFill>
                <a:effectLst/>
                <a:latin typeface="Times New Roman" panose="02020603050405020304" pitchFamily="18" charset="0"/>
                <a:cs typeface="Times New Roman" panose="02020603050405020304" pitchFamily="18" charset="0"/>
              </a:rPr>
              <a:t>The programming language used to predict the stock market using machine learning is Python. In this project we propose a Machine Learning (ML) approach that will be trained from the available stocks data and gain intelligence and then uses the acquired knowledge for an accurate prediction. In this context this study uses a machine learning technique called LSTM to predict stock prices.</a:t>
            </a:r>
            <a:endParaRPr lang="en-US" sz="1600" b="0" dirty="0">
              <a:effectLst/>
              <a:latin typeface="Times New Roman" panose="02020603050405020304" pitchFamily="18" charset="0"/>
              <a:cs typeface="Times New Roman" panose="02020603050405020304" pitchFamily="18" charset="0"/>
            </a:endParaRPr>
          </a:p>
          <a:p>
            <a:pPr marL="82296" indent="0">
              <a:buNone/>
            </a:pPr>
            <a:r>
              <a:rPr lang="en-US" sz="1400" dirty="0"/>
              <a:t/>
            </a:r>
            <a:br>
              <a:rPr lang="en-US" sz="1400" dirty="0"/>
            </a:br>
            <a:r>
              <a:rPr lang="en-US" sz="2400" dirty="0">
                <a:latin typeface="Times New Roman" pitchFamily="18" charset="0"/>
                <a:cs typeface="Times New Roman" pitchFamily="18" charset="0"/>
              </a:rPr>
              <a:t/>
            </a:r>
            <a:br>
              <a:rPr lang="en-US" sz="2400" dirty="0">
                <a:latin typeface="Times New Roman" pitchFamily="18" charset="0"/>
                <a:cs typeface="Times New Roman" pitchFamily="18" charset="0"/>
              </a:rPr>
            </a:br>
            <a:endParaRPr lang="en-US" sz="2300" dirty="0">
              <a:solidFill>
                <a:schemeClr val="tx1"/>
              </a:solidFill>
              <a:latin typeface="Times New Roman" pitchFamily="18" charset="0"/>
              <a:cs typeface="Times New Roman" pitchFamily="18" charset="0"/>
            </a:endParaRPr>
          </a:p>
        </p:txBody>
      </p:sp>
      <p:pic>
        <p:nvPicPr>
          <p:cNvPr id="4" name="Picture 3" descr="giphy.gif"/>
          <p:cNvPicPr>
            <a:picLocks noChangeAspect="1"/>
          </p:cNvPicPr>
          <p:nvPr/>
        </p:nvPicPr>
        <p:blipFill>
          <a:blip r:embed="rId2" cstate="print"/>
          <a:stretch>
            <a:fillRect/>
          </a:stretch>
        </p:blipFill>
        <p:spPr>
          <a:xfrm>
            <a:off x="3200400" y="4038600"/>
            <a:ext cx="3962400" cy="2228850"/>
          </a:xfrm>
          <a:prstGeom prst="rect">
            <a:avLst/>
          </a:prstGeom>
        </p:spPr>
      </p:pic>
      <p:pic>
        <p:nvPicPr>
          <p:cNvPr id="7" name="Picture 6" descr="TY.jpg"/>
          <p:cNvPicPr>
            <a:picLocks noChangeAspect="1"/>
          </p:cNvPicPr>
          <p:nvPr/>
        </p:nvPicPr>
        <p:blipFill>
          <a:blip r:embed="rId3" cstate="print"/>
          <a:srcRect t="21111" b="34444"/>
          <a:stretch>
            <a:fillRect/>
          </a:stretch>
        </p:blipFill>
        <p:spPr>
          <a:xfrm>
            <a:off x="1066800" y="0"/>
            <a:ext cx="7467600" cy="1219200"/>
          </a:xfrm>
          <a:prstGeom prst="rect">
            <a:avLst/>
          </a:prstGeom>
        </p:spPr>
      </p:pic>
    </p:spTree>
  </p:cSld>
  <p:clrMapOvr>
    <a:masterClrMapping/>
  </p:clrMapOvr>
  <p:transition>
    <p:checke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a:xfrm>
            <a:off x="1435608" y="1447800"/>
            <a:ext cx="7498080" cy="5029200"/>
          </a:xfrm>
        </p:spPr>
        <p:style>
          <a:lnRef idx="1">
            <a:schemeClr val="accent2"/>
          </a:lnRef>
          <a:fillRef idx="2">
            <a:schemeClr val="accent2"/>
          </a:fillRef>
          <a:effectRef idx="1">
            <a:schemeClr val="accent2"/>
          </a:effectRef>
          <a:fontRef idx="minor">
            <a:schemeClr val="dk1"/>
          </a:fontRef>
        </p:style>
        <p:txBody>
          <a:bodyPr>
            <a:normAutofit/>
          </a:bodyPr>
          <a:lstStyle/>
          <a:p>
            <a:pPr>
              <a:buNone/>
            </a:pPr>
            <a:endParaRPr lang="en-US" sz="2000" dirty="0">
              <a:latin typeface="Times New Roman" pitchFamily="18" charset="0"/>
              <a:cs typeface="Times New Roman" pitchFamily="18" charset="0"/>
            </a:endParaRPr>
          </a:p>
          <a:p>
            <a:pPr>
              <a:buNone/>
            </a:pPr>
            <a:r>
              <a:rPr lang="en-US" sz="2000" dirty="0">
                <a:latin typeface="Times New Roman" pitchFamily="18" charset="0"/>
                <a:cs typeface="Times New Roman" pitchFamily="18" charset="0"/>
              </a:rPr>
              <a:t>Modeling and Forecasting of the financial market have been an attractive topic to scholars and researchers from various academic fields. The financial market is an abstract concept where financial commodities such as stocks, bonds, and precious metals transactions happen between buyers and sellers. In the present scenario of the financial market world, especially in the stock market, forecasting the trend or the price of stocks using machine learning techniques and artificial neural networks are the most attractive issues to be investigated.</a:t>
            </a:r>
          </a:p>
          <a:p>
            <a:pPr>
              <a:buNone/>
            </a:pPr>
            <a:r>
              <a:rPr lang="en-US" sz="2000" dirty="0">
                <a:latin typeface="Times New Roman" pitchFamily="18" charset="0"/>
                <a:cs typeface="Times New Roman" pitchFamily="18" charset="0"/>
              </a:rPr>
              <a:t/>
            </a:r>
            <a:br>
              <a:rPr lang="en-US" sz="2000" dirty="0">
                <a:latin typeface="Times New Roman" pitchFamily="18" charset="0"/>
                <a:cs typeface="Times New Roman" pitchFamily="18" charset="0"/>
              </a:rPr>
            </a:br>
            <a:endParaRPr lang="en-US" sz="2000" dirty="0">
              <a:latin typeface="Times New Roman" pitchFamily="18" charset="0"/>
              <a:cs typeface="Times New Roman" pitchFamily="18" charset="0"/>
            </a:endParaRPr>
          </a:p>
        </p:txBody>
      </p:sp>
      <p:pic>
        <p:nvPicPr>
          <p:cNvPr id="9" name="Picture 8" descr="yfj.jpg"/>
          <p:cNvPicPr>
            <a:picLocks noChangeAspect="1"/>
          </p:cNvPicPr>
          <p:nvPr/>
        </p:nvPicPr>
        <p:blipFill>
          <a:blip r:embed="rId2" cstate="print"/>
          <a:stretch>
            <a:fillRect/>
          </a:stretch>
        </p:blipFill>
        <p:spPr>
          <a:xfrm>
            <a:off x="5257800" y="4648200"/>
            <a:ext cx="3200400" cy="1800225"/>
          </a:xfrm>
          <a:prstGeom prst="round2DiagRect">
            <a:avLst>
              <a:gd name="adj1" fmla="val 16667"/>
              <a:gd name="adj2" fmla="val 0"/>
            </a:avLst>
          </a:prstGeom>
          <a:ln w="88900" cap="sq">
            <a:solidFill>
              <a:schemeClr val="bg2">
                <a:lumMod val="25000"/>
              </a:schemeClr>
            </a:solidFill>
            <a:miter lim="800000"/>
          </a:ln>
          <a:effectLst>
            <a:outerShdw blurRad="254000" algn="tl" rotWithShape="0">
              <a:srgbClr val="000000">
                <a:alpha val="43000"/>
              </a:srgbClr>
            </a:outerShdw>
          </a:effectLst>
        </p:spPr>
      </p:pic>
      <p:pic>
        <p:nvPicPr>
          <p:cNvPr id="11" name="Picture 10" descr="depositphotos_24258657-stock-illustration-introduction-word-in-hand.jpg"/>
          <p:cNvPicPr>
            <a:picLocks noChangeAspect="1"/>
          </p:cNvPicPr>
          <p:nvPr/>
        </p:nvPicPr>
        <p:blipFill>
          <a:blip r:embed="rId3" cstate="print"/>
          <a:srcRect t="30159" b="34920"/>
          <a:stretch>
            <a:fillRect/>
          </a:stretch>
        </p:blipFill>
        <p:spPr>
          <a:xfrm>
            <a:off x="1371600" y="0"/>
            <a:ext cx="7467600" cy="1371600"/>
          </a:xfrm>
          <a:prstGeom prst="rect">
            <a:avLst/>
          </a:prstGeom>
        </p:spPr>
      </p:pic>
    </p:spTree>
  </p:cSld>
  <p:clrMapOvr>
    <a:masterClrMapping/>
  </p:clrMapOvr>
  <p:transition>
    <p:pull dir="d"/>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1371600" y="152400"/>
            <a:ext cx="7562088" cy="6324600"/>
          </a:xfrm>
        </p:spPr>
        <p:style>
          <a:lnRef idx="1">
            <a:schemeClr val="accent2"/>
          </a:lnRef>
          <a:fillRef idx="2">
            <a:schemeClr val="accent2"/>
          </a:fillRef>
          <a:effectRef idx="1">
            <a:schemeClr val="accent2"/>
          </a:effectRef>
          <a:fontRef idx="minor">
            <a:schemeClr val="dk1"/>
          </a:fontRef>
        </p:style>
        <p:txBody>
          <a:bodyPr>
            <a:normAutofit/>
          </a:bodyPr>
          <a:lstStyle/>
          <a:p>
            <a:pPr>
              <a:buNone/>
            </a:pPr>
            <a:endParaRPr lang="en-US" sz="2000" dirty="0">
              <a:latin typeface="Times New Roman" pitchFamily="18" charset="0"/>
              <a:cs typeface="Times New Roman" pitchFamily="18" charset="0"/>
            </a:endParaRPr>
          </a:p>
          <a:p>
            <a:pPr>
              <a:buNone/>
            </a:pPr>
            <a:r>
              <a:rPr lang="en-US" sz="2000" dirty="0">
                <a:latin typeface="Times New Roman" pitchFamily="18" charset="0"/>
                <a:cs typeface="Times New Roman" pitchFamily="18" charset="0"/>
              </a:rPr>
              <a:t>All the changes in prices of the financial market are based on immediate economic events or news. Investors are profit-oriented, their buying or selling decisions are made according to most recent events regardless of past analysis or plans.</a:t>
            </a:r>
          </a:p>
        </p:txBody>
      </p:sp>
      <p:pic>
        <p:nvPicPr>
          <p:cNvPr id="4" name="Picture 3" descr="Screenshot 2022-05-05 221310.png"/>
          <p:cNvPicPr>
            <a:picLocks noChangeAspect="1"/>
          </p:cNvPicPr>
          <p:nvPr/>
        </p:nvPicPr>
        <p:blipFill>
          <a:blip r:embed="rId2" cstate="print"/>
          <a:stretch>
            <a:fillRect/>
          </a:stretch>
        </p:blipFill>
        <p:spPr>
          <a:xfrm>
            <a:off x="2667000" y="2667000"/>
            <a:ext cx="4453082" cy="2667000"/>
          </a:xfrm>
          <a:prstGeom prst="ellipse">
            <a:avLst/>
          </a:prstGeom>
          <a:ln w="63500" cap="rnd">
            <a:solidFill>
              <a:srgbClr val="333333"/>
            </a:solidFill>
          </a:ln>
          <a:effectLst>
            <a:outerShdw blurRad="381000" dist="292100" dir="5400000" sx="-80000" sy="-18000" rotWithShape="0">
              <a:srgbClr val="000000">
                <a:alpha val="22000"/>
              </a:srgbClr>
            </a:outerShdw>
            <a:reflection blurRad="6350" stA="50000" endA="300" endPos="90000" dir="5400000" sy="-100000" algn="bl" rotWithShape="0"/>
          </a:effectLst>
          <a:scene3d>
            <a:camera prst="orthographicFront"/>
            <a:lightRig rig="contrasting" dir="t">
              <a:rot lat="0" lon="0" rev="3000000"/>
            </a:lightRig>
          </a:scene3d>
          <a:sp3d contourW="7620">
            <a:bevelT w="95250" h="31750" prst="convex"/>
            <a:contourClr>
              <a:srgbClr val="333333"/>
            </a:contourClr>
          </a:sp3d>
        </p:spPr>
      </p:pic>
    </p:spTree>
  </p:cSld>
  <p:clrMapOvr>
    <a:masterClrMapping/>
  </p:clrMapOvr>
  <p:transition>
    <p:cover dir="l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a:xfrm>
            <a:off x="1295400" y="1371601"/>
            <a:ext cx="7696200" cy="5257799"/>
          </a:xfrm>
        </p:spPr>
        <p:style>
          <a:lnRef idx="1">
            <a:schemeClr val="accent2"/>
          </a:lnRef>
          <a:fillRef idx="2">
            <a:schemeClr val="accent2"/>
          </a:fillRef>
          <a:effectRef idx="1">
            <a:schemeClr val="accent2"/>
          </a:effectRef>
          <a:fontRef idx="minor">
            <a:schemeClr val="dk1"/>
          </a:fontRef>
        </p:style>
        <p:txBody>
          <a:bodyPr>
            <a:normAutofit/>
          </a:bodyPr>
          <a:lstStyle/>
          <a:p>
            <a:pPr marL="368300" algn="just" rtl="0">
              <a:spcBef>
                <a:spcPts val="600"/>
              </a:spcBef>
              <a:spcAft>
                <a:spcPts val="0"/>
              </a:spcAft>
            </a:pPr>
            <a:r>
              <a:rPr lang="en-US" sz="1800" b="0" i="0" u="none" strike="noStrike" dirty="0">
                <a:solidFill>
                  <a:srgbClr val="111111"/>
                </a:solidFill>
                <a:effectLst/>
                <a:latin typeface="Times New Roman" panose="02020603050405020304" pitchFamily="18" charset="0"/>
                <a:cs typeface="Times New Roman" panose="02020603050405020304" pitchFamily="18" charset="0"/>
              </a:rPr>
              <a:t>Predicting the value of a stock offers great profit potential, which is a major motivation of research in this area. Even a fraction of a second's knowledge of a stock's value can lead to significant profits. The attraction of finding a solution has inspired us to look for the solution to problems including instability, irregularity, and time dependence , where technology can help.</a:t>
            </a:r>
            <a:endParaRPr lang="en-US" sz="1800" b="0" dirty="0">
              <a:effectLst/>
              <a:latin typeface="Times New Roman" panose="02020603050405020304" pitchFamily="18" charset="0"/>
              <a:cs typeface="Times New Roman" panose="02020603050405020304" pitchFamily="18" charset="0"/>
            </a:endParaRPr>
          </a:p>
          <a:p>
            <a:pPr marL="82296" indent="0" algn="just">
              <a:buNone/>
            </a:pPr>
            <a:r>
              <a:rPr lang="en-US" sz="1800" dirty="0">
                <a:latin typeface="Times New Roman" panose="02020603050405020304" pitchFamily="18" charset="0"/>
                <a:cs typeface="Times New Roman" panose="02020603050405020304" pitchFamily="18" charset="0"/>
              </a:rPr>
              <a:t/>
            </a:r>
            <a:br>
              <a:rPr lang="en-US" sz="1800" dirty="0">
                <a:latin typeface="Times New Roman" panose="02020603050405020304" pitchFamily="18" charset="0"/>
                <a:cs typeface="Times New Roman" panose="02020603050405020304" pitchFamily="18" charset="0"/>
              </a:rPr>
            </a:br>
            <a:endParaRPr lang="en-US" sz="1800" dirty="0">
              <a:latin typeface="Times New Roman" panose="02020603050405020304" pitchFamily="18" charset="0"/>
              <a:cs typeface="Times New Roman" panose="02020603050405020304" pitchFamily="18" charset="0"/>
            </a:endParaRPr>
          </a:p>
        </p:txBody>
      </p:sp>
      <p:pic>
        <p:nvPicPr>
          <p:cNvPr id="4" name="Content Placeholder 4" descr="Motivation-Skills-1.png"/>
          <p:cNvPicPr>
            <a:picLocks noGrp="1" noChangeAspect="1"/>
          </p:cNvPicPr>
          <p:nvPr>
            <p:ph idx="1"/>
          </p:nvPr>
        </p:nvPicPr>
        <p:blipFill>
          <a:blip r:embed="rId2" cstate="print"/>
          <a:stretch>
            <a:fillRect/>
          </a:stretch>
        </p:blipFill>
        <p:spPr>
          <a:xfrm>
            <a:off x="1371600" y="152401"/>
            <a:ext cx="7620000" cy="1219200"/>
          </a:xfrm>
        </p:spPr>
      </p:pic>
      <p:pic>
        <p:nvPicPr>
          <p:cNvPr id="6" name="Picture 5" descr="ER.jpg"/>
          <p:cNvPicPr>
            <a:picLocks noChangeAspect="1"/>
          </p:cNvPicPr>
          <p:nvPr/>
        </p:nvPicPr>
        <p:blipFill>
          <a:blip r:embed="rId3" cstate="print"/>
          <a:stretch>
            <a:fillRect/>
          </a:stretch>
        </p:blipFill>
        <p:spPr>
          <a:xfrm>
            <a:off x="5562600" y="3124200"/>
            <a:ext cx="2514600" cy="2433484"/>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transition>
    <p:wheel spokes="3"/>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1143000" y="1371600"/>
            <a:ext cx="7696200" cy="5334000"/>
          </a:xfrm>
        </p:spPr>
        <p:style>
          <a:lnRef idx="1">
            <a:schemeClr val="accent2"/>
          </a:lnRef>
          <a:fillRef idx="2">
            <a:schemeClr val="accent2"/>
          </a:fillRef>
          <a:effectRef idx="1">
            <a:schemeClr val="accent2"/>
          </a:effectRef>
          <a:fontRef idx="minor">
            <a:schemeClr val="dk1"/>
          </a:fontRef>
        </p:style>
        <p:txBody>
          <a:bodyPr>
            <a:normAutofit/>
          </a:bodyPr>
          <a:lstStyle/>
          <a:p>
            <a:pPr algn="just" rtl="0">
              <a:spcBef>
                <a:spcPts val="1100"/>
              </a:spcBef>
              <a:spcAft>
                <a:spcPts val="1800"/>
              </a:spcAft>
            </a:pPr>
            <a:r>
              <a:rPr lang="en-US" sz="1800" b="0" i="0" u="none" strike="noStrike" dirty="0">
                <a:solidFill>
                  <a:srgbClr val="111111"/>
                </a:solidFill>
                <a:effectLst/>
                <a:latin typeface="Times New Roman" panose="02020603050405020304" pitchFamily="18" charset="0"/>
              </a:rPr>
              <a:t>Forecasting the future market is fundamentally unpredictable. Rather than attempting to predict when a reversal will occur, short-term traders are better served by waiting for confirmation that one is approaching. As a result, we can lower the risk factor for investors by implementing machine learning.</a:t>
            </a:r>
            <a:endParaRPr lang="en-US" sz="1400" b="0" dirty="0">
              <a:effectLst/>
            </a:endParaRPr>
          </a:p>
          <a:p>
            <a:pPr marL="82296" indent="0">
              <a:buNone/>
            </a:pPr>
            <a:endParaRPr lang="en-US" sz="2300" dirty="0"/>
          </a:p>
        </p:txBody>
      </p:sp>
      <p:pic>
        <p:nvPicPr>
          <p:cNvPr id="4" name="Picture 3" descr="1_oLXAc1Tb2JRXBXuMnfDLIQ.png"/>
          <p:cNvPicPr>
            <a:picLocks noChangeAspect="1"/>
          </p:cNvPicPr>
          <p:nvPr/>
        </p:nvPicPr>
        <p:blipFill>
          <a:blip r:embed="rId2" cstate="print"/>
          <a:srcRect t="8500" b="27753"/>
          <a:stretch>
            <a:fillRect/>
          </a:stretch>
        </p:blipFill>
        <p:spPr>
          <a:xfrm>
            <a:off x="762000" y="152400"/>
            <a:ext cx="8382000" cy="1143000"/>
          </a:xfrm>
          <a:prstGeom prst="rect">
            <a:avLst/>
          </a:prstGeom>
        </p:spPr>
      </p:pic>
      <p:pic>
        <p:nvPicPr>
          <p:cNvPr id="20482" name="Picture 2" descr="Predicting Stock Prices with Linear Regression in Python - αlphαrithms"/>
          <p:cNvPicPr>
            <a:picLocks noChangeAspect="1" noChangeArrowheads="1"/>
          </p:cNvPicPr>
          <p:nvPr/>
        </p:nvPicPr>
        <p:blipFill>
          <a:blip r:embed="rId3" cstate="print"/>
          <a:srcRect/>
          <a:stretch>
            <a:fillRect/>
          </a:stretch>
        </p:blipFill>
        <p:spPr bwMode="auto">
          <a:xfrm>
            <a:off x="2743200" y="3166094"/>
            <a:ext cx="4191000" cy="2358013"/>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perspectiveLeft"/>
            <a:lightRig rig="threePt" dir="t">
              <a:rot lat="0" lon="0" rev="2700000"/>
            </a:lightRig>
          </a:scene3d>
          <a:sp3d>
            <a:bevelT h="38100" prst="softRound"/>
            <a:contourClr>
              <a:srgbClr val="C0C0C0"/>
            </a:contourClr>
          </a:sp3d>
        </p:spPr>
      </p:pic>
    </p:spTree>
  </p:cSld>
  <p:clrMapOvr>
    <a:masterClrMapping/>
  </p:clrMapOvr>
  <p:transition>
    <p:pull dir="rd"/>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a:xfrm>
            <a:off x="1447800" y="1600200"/>
            <a:ext cx="7498080" cy="4800600"/>
          </a:xfrm>
        </p:spPr>
        <p:style>
          <a:lnRef idx="1">
            <a:schemeClr val="accent2"/>
          </a:lnRef>
          <a:fillRef idx="2">
            <a:schemeClr val="accent2"/>
          </a:fillRef>
          <a:effectRef idx="1">
            <a:schemeClr val="accent2"/>
          </a:effectRef>
          <a:fontRef idx="minor">
            <a:schemeClr val="dk1"/>
          </a:fontRef>
        </p:style>
        <p:txBody>
          <a:bodyPr/>
          <a:lstStyle/>
          <a:p>
            <a:pPr>
              <a:buNone/>
            </a:pPr>
            <a:r>
              <a:rPr lang="en-IN" u="sng" dirty="0"/>
              <a:t>Functional Requirement:</a:t>
            </a:r>
          </a:p>
          <a:p>
            <a:pPr algn="just" rtl="0" fontAlgn="base">
              <a:spcBef>
                <a:spcPts val="1000"/>
              </a:spcBef>
              <a:spcAft>
                <a:spcPts val="0"/>
              </a:spcAft>
              <a:buFont typeface="Arial" panose="020B0604020202020204" pitchFamily="34" charset="0"/>
              <a:buChar char="•"/>
            </a:pPr>
            <a:r>
              <a:rPr lang="en-US" sz="1800" b="0" i="0" u="none" strike="noStrike" dirty="0">
                <a:solidFill>
                  <a:srgbClr val="B83D68"/>
                </a:solidFill>
                <a:effectLst/>
                <a:latin typeface="Times New Roman" panose="02020603050405020304" pitchFamily="18" charset="0"/>
              </a:rPr>
              <a:t> </a:t>
            </a:r>
            <a:r>
              <a:rPr lang="en-US" sz="2400" b="0" i="0" u="none" strike="noStrike" dirty="0">
                <a:solidFill>
                  <a:srgbClr val="111111"/>
                </a:solidFill>
                <a:effectLst/>
                <a:latin typeface="Times New Roman" panose="02020603050405020304" pitchFamily="18" charset="0"/>
              </a:rPr>
              <a:t>The software shall accept the dataset as input.</a:t>
            </a:r>
          </a:p>
          <a:p>
            <a:pPr algn="just" rtl="0" fontAlgn="base">
              <a:spcBef>
                <a:spcPts val="0"/>
              </a:spcBef>
              <a:spcAft>
                <a:spcPts val="0"/>
              </a:spcAft>
              <a:buFont typeface="Arial" panose="020B0604020202020204" pitchFamily="34" charset="0"/>
              <a:buChar char="•"/>
            </a:pPr>
            <a:r>
              <a:rPr lang="en-US" sz="2400" b="0" i="0" u="none" strike="noStrike" dirty="0">
                <a:solidFill>
                  <a:srgbClr val="111111"/>
                </a:solidFill>
                <a:effectLst/>
                <a:latin typeface="Times New Roman" panose="02020603050405020304" pitchFamily="18" charset="0"/>
              </a:rPr>
              <a:t>The software shall do pre-processing (like verifying for missing data values) on input for model training.</a:t>
            </a:r>
          </a:p>
          <a:p>
            <a:pPr algn="just" rtl="0" fontAlgn="base">
              <a:spcBef>
                <a:spcPts val="0"/>
              </a:spcBef>
              <a:spcAft>
                <a:spcPts val="0"/>
              </a:spcAft>
              <a:buFont typeface="Arial" panose="020B0604020202020204" pitchFamily="34" charset="0"/>
              <a:buChar char="•"/>
            </a:pPr>
            <a:r>
              <a:rPr lang="en-US" sz="2400" b="0" i="0" u="none" strike="noStrike" dirty="0">
                <a:solidFill>
                  <a:srgbClr val="111111"/>
                </a:solidFill>
                <a:effectLst/>
                <a:latin typeface="Times New Roman" panose="02020603050405020304" pitchFamily="18" charset="0"/>
              </a:rPr>
              <a:t>The software shall use LSTM ARCHITECTURE as the main component of the software.</a:t>
            </a:r>
          </a:p>
          <a:p>
            <a:pPr algn="just" rtl="0" fontAlgn="base">
              <a:spcBef>
                <a:spcPts val="0"/>
              </a:spcBef>
              <a:spcAft>
                <a:spcPts val="1000"/>
              </a:spcAft>
              <a:buFont typeface="Arial" panose="020B0604020202020204" pitchFamily="34" charset="0"/>
              <a:buChar char="•"/>
            </a:pPr>
            <a:r>
              <a:rPr lang="en-US" sz="2400" b="0" i="0" u="none" strike="noStrike" dirty="0">
                <a:solidFill>
                  <a:srgbClr val="111111"/>
                </a:solidFill>
                <a:effectLst/>
                <a:latin typeface="Times New Roman" panose="02020603050405020304" pitchFamily="18" charset="0"/>
              </a:rPr>
              <a:t>The system should be able to generate an approximate share price</a:t>
            </a:r>
          </a:p>
          <a:p>
            <a:pPr>
              <a:buNone/>
            </a:pPr>
            <a:endParaRPr lang="en-IN" u="sng" dirty="0"/>
          </a:p>
        </p:txBody>
      </p:sp>
      <p:pic>
        <p:nvPicPr>
          <p:cNvPr id="4" name="Picture 3" descr="stock-photo-conceptual-business-illustration-with-the-words-requirements-analysis-1015010065.jpg"/>
          <p:cNvPicPr>
            <a:picLocks noChangeAspect="1"/>
          </p:cNvPicPr>
          <p:nvPr/>
        </p:nvPicPr>
        <p:blipFill>
          <a:blip r:embed="rId2" cstate="print"/>
          <a:srcRect t="38684" b="43211"/>
          <a:stretch>
            <a:fillRect/>
          </a:stretch>
        </p:blipFill>
        <p:spPr>
          <a:xfrm>
            <a:off x="1447800" y="228600"/>
            <a:ext cx="7467600" cy="1066800"/>
          </a:xfrm>
          <a:prstGeom prst="rect">
            <a:avLst/>
          </a:prstGeom>
        </p:spPr>
      </p:pic>
    </p:spTree>
  </p:cSld>
  <p:clrMapOvr>
    <a:masterClrMapping/>
  </p:clrMapOvr>
  <p:transition>
    <p:cover dir="lu"/>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olstice">
  <a:themeElements>
    <a:clrScheme name="Opulent">
      <a:dk1>
        <a:sysClr val="windowText" lastClr="000000"/>
      </a:dk1>
      <a:lt1>
        <a:sysClr val="window" lastClr="FFFFFF"/>
      </a:lt1>
      <a:dk2>
        <a:srgbClr val="B13F9A"/>
      </a:dk2>
      <a:lt2>
        <a:srgbClr val="F4E7ED"/>
      </a:lt2>
      <a:accent1>
        <a:srgbClr val="B83D68"/>
      </a:accent1>
      <a:accent2>
        <a:srgbClr val="AC66BB"/>
      </a:accent2>
      <a:accent3>
        <a:srgbClr val="DE6C36"/>
      </a:accent3>
      <a:accent4>
        <a:srgbClr val="F9B639"/>
      </a:accent4>
      <a:accent5>
        <a:srgbClr val="CF6DA4"/>
      </a:accent5>
      <a:accent6>
        <a:srgbClr val="FA8D3D"/>
      </a:accent6>
      <a:hlink>
        <a:srgbClr val="FFDE66"/>
      </a:hlink>
      <a:folHlink>
        <a:srgbClr val="D490C5"/>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Solstice</Template>
  <TotalTime>918</TotalTime>
  <Words>951</Words>
  <Application>Microsoft Office PowerPoint</Application>
  <PresentationFormat>On-screen Show (4:3)</PresentationFormat>
  <Paragraphs>119</Paragraphs>
  <Slides>21</Slides>
  <Notes>0</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Solstice</vt:lpstr>
      <vt:lpstr>CLUSTER:  MACHINE LEARNING PROJECT</vt:lpstr>
      <vt:lpstr>STOCK BABA: stock price analysis</vt:lpstr>
      <vt:lpstr>Slide 3</vt:lpstr>
      <vt:lpstr>Slide 4</vt:lpstr>
      <vt:lpstr>Slide 5</vt:lpstr>
      <vt:lpstr>Slide 6</vt:lpstr>
      <vt:lpstr>Slide 7</vt:lpstr>
      <vt:lpstr>Slide 8</vt:lpstr>
      <vt:lpstr>Slide 9</vt:lpstr>
      <vt:lpstr>SYSTEM REQUIREMENT SPECIFICATION</vt:lpstr>
      <vt:lpstr>Non Functional Requirements</vt:lpstr>
      <vt:lpstr>Slide 12</vt:lpstr>
      <vt:lpstr>          Use case diagram</vt:lpstr>
      <vt:lpstr>Class diagram</vt:lpstr>
      <vt:lpstr>Activity Diagram</vt:lpstr>
      <vt:lpstr>Algorithm used:</vt:lpstr>
      <vt:lpstr>Slide 17</vt:lpstr>
      <vt:lpstr>OUTPUT </vt:lpstr>
      <vt:lpstr> Test Case</vt:lpstr>
      <vt:lpstr>Conclusion:</vt:lpstr>
      <vt:lpstr>Slide 21</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tanu singh</dc:creator>
  <cp:lastModifiedBy>tanu singh</cp:lastModifiedBy>
  <cp:revision>96</cp:revision>
  <dcterms:created xsi:type="dcterms:W3CDTF">2006-08-16T00:00:00Z</dcterms:created>
  <dcterms:modified xsi:type="dcterms:W3CDTF">2022-06-17T05:37:05Z</dcterms:modified>
</cp:coreProperties>
</file>

<file path=docProps/thumbnail.jpeg>
</file>